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197" r:id="rId2"/>
    <p:sldId id="3369" r:id="rId3"/>
    <p:sldId id="3370" r:id="rId4"/>
    <p:sldId id="3371" r:id="rId5"/>
    <p:sldId id="3372" r:id="rId6"/>
    <p:sldId id="3373" r:id="rId7"/>
    <p:sldId id="3374" r:id="rId8"/>
    <p:sldId id="3348" r:id="rId9"/>
    <p:sldId id="3375" r:id="rId10"/>
    <p:sldId id="3403" r:id="rId11"/>
    <p:sldId id="3415" r:id="rId12"/>
    <p:sldId id="3405" r:id="rId13"/>
    <p:sldId id="3413" r:id="rId14"/>
    <p:sldId id="3376" r:id="rId15"/>
    <p:sldId id="3378" r:id="rId16"/>
    <p:sldId id="3380" r:id="rId17"/>
    <p:sldId id="3379" r:id="rId18"/>
    <p:sldId id="3360" r:id="rId19"/>
    <p:sldId id="3382" r:id="rId20"/>
    <p:sldId id="3381" r:id="rId21"/>
    <p:sldId id="3400" r:id="rId22"/>
    <p:sldId id="3409" r:id="rId23"/>
    <p:sldId id="3410" r:id="rId24"/>
    <p:sldId id="3408" r:id="rId25"/>
    <p:sldId id="3387" r:id="rId26"/>
    <p:sldId id="3388" r:id="rId27"/>
    <p:sldId id="3353" r:id="rId28"/>
    <p:sldId id="3355" r:id="rId29"/>
    <p:sldId id="3390" r:id="rId30"/>
    <p:sldId id="3407" r:id="rId31"/>
    <p:sldId id="3391" r:id="rId32"/>
    <p:sldId id="3402" r:id="rId33"/>
    <p:sldId id="3412" r:id="rId34"/>
    <p:sldId id="3392" r:id="rId35"/>
    <p:sldId id="3394" r:id="rId36"/>
    <p:sldId id="3396" r:id="rId37"/>
    <p:sldId id="3364" r:id="rId38"/>
    <p:sldId id="3365" r:id="rId39"/>
    <p:sldId id="3366" r:id="rId40"/>
    <p:sldId id="3397" r:id="rId41"/>
    <p:sldId id="3401" r:id="rId42"/>
    <p:sldId id="3414" r:id="rId43"/>
    <p:sldId id="3367" r:id="rId44"/>
    <p:sldId id="3368" r:id="rId45"/>
    <p:sldId id="3416" r:id="rId46"/>
    <p:sldId id="3417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>
    <p:extLst>
      <p:ext uri="{19B8F6BF-5375-455C-9EA6-DF929625EA0E}">
        <p15:presenceInfo xmlns:p15="http://schemas.microsoft.com/office/powerpoint/2012/main" userId="7fde6c334edfa1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A0000"/>
    <a:srgbClr val="69D6F4"/>
    <a:srgbClr val="FCD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30" autoAdjust="0"/>
  </p:normalViewPr>
  <p:slideViewPr>
    <p:cSldViewPr snapToGrid="0">
      <p:cViewPr varScale="1">
        <p:scale>
          <a:sx n="82" d="100"/>
          <a:sy n="82" d="100"/>
        </p:scale>
        <p:origin x="691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08AAB-C52E-40FD-907E-3CD1C216E4F9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851CA-CBBD-4649-848D-B46A95F82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57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Good Afternoon, everyone! I am </a:t>
            </a:r>
            <a:r>
              <a:rPr lang="en-US" altLang="zh-CN" dirty="0" err="1"/>
              <a:t>Liren</a:t>
            </a:r>
            <a:r>
              <a:rPr lang="en-US" altLang="zh-CN" dirty="0"/>
              <a:t> form Peking University.</a:t>
            </a:r>
          </a:p>
          <a:p>
            <a:endParaRPr lang="en-US" altLang="zh-CN" dirty="0"/>
          </a:p>
          <a:p>
            <a:r>
              <a:rPr lang="en-US" altLang="zh-CN" dirty="0"/>
              <a:t>Today’s talk is about one of my recent projects Instruction-Centric Bandwidth Partitioning for data center applications.</a:t>
            </a:r>
          </a:p>
          <a:p>
            <a:endParaRPr lang="en-US" altLang="zh-CN" dirty="0"/>
          </a:p>
          <a:p>
            <a:r>
              <a:rPr lang="en-US" altLang="zh-CN" dirty="0"/>
              <a:t>This has worked with a number of folks from Peking University, Huawei and Michigan Tech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BF459-00BE-4F08-81AF-84A126621F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098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However, if </a:t>
            </a:r>
            <a:r>
              <a:rPr lang="en-US" altLang="zh-CN" sz="1200" dirty="0">
                <a:solidFill>
                  <a:srgbClr val="FF0000"/>
                </a:solidFill>
                <a:latin typeface="Consolas" panose="020B0609020204030204" pitchFamily="49" charset="0"/>
              </a:rPr>
              <a:t>there are few LC requests before a BE request at a given moment, BE tasks do not need to wait for the latency.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613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Hence, the shortcoming of Intel MBA is that the additional latency decreases bandwidth utilization.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182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contrast, ARM MPAM enforces bandwidth usage by modifying a 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 based on priority between the memory interconnect and the memory controller.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MPAM assigns each thread a priority value based on how much the thread under- or overutilizes the expected bandwidth. </a:t>
            </a:r>
          </a:p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If requests from different threads are queued at the MPAM controller module, MPAM schedules those requests with priority.</a:t>
            </a:r>
          </a:p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if a LC task needs more bandwidth, the controller will assign its requests with higher priority. </a:t>
            </a:r>
            <a:endParaRPr lang="en-US" altLang="zh-CN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758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However, LC requests can be blocked by BE requests when they are queued in other shared components.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007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So the MPAM controller is not enough to guarantee QoS.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728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As we mentioned above, </a:t>
            </a: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 MBA can guarantee QoS but underutilize bandwidth, while ARM MPAM can efficiently utilize bandwidth but lead to QoS violation.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our design has to solve the problem of How to balance QoS requirements and bandwidth utilization.</a:t>
            </a:r>
            <a:endParaRPr lang="en-US" altLang="zh-CN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410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Since the additional latency that MBA introduced inherently underutilizes bandwidth, we choose to extend MPAM. </a:t>
            </a:r>
          </a:p>
          <a:p>
            <a:endParaRPr lang="en-US" altLang="zh-CN" dirty="0"/>
          </a:p>
          <a:p>
            <a:r>
              <a:rPr lang="en-US" altLang="zh-CN" dirty="0"/>
              <a:t>So we need to enhance MPAM to guarantee QoS.</a:t>
            </a:r>
          </a:p>
          <a:p>
            <a:endParaRPr lang="en-US" altLang="zh-CN" dirty="0"/>
          </a:p>
          <a:p>
            <a:r>
              <a:rPr lang="en-US" altLang="zh-CN" dirty="0"/>
              <a:t>An important observation is that </a:t>
            </a: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requests issued by BE tasks block LC tasks in </a:t>
            </a:r>
            <a:r>
              <a:rPr lang="en-US" altLang="zh-CN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shared components, such as 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L2 Interconnect, Memory interconnect, Memory bandwidth controller, Memory controller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the queues in multiple components should be viewed as a single virtual queue,</a:t>
            </a:r>
            <a:endParaRPr lang="en-US" altLang="zh-CN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488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To demonstrate this, we conduct experiments to cancel each shared component’s priority.</a:t>
            </a:r>
          </a:p>
          <a:p>
            <a:endParaRPr lang="en-US" altLang="zh-CN" dirty="0"/>
          </a:p>
          <a:p>
            <a:r>
              <a:rPr lang="en-US" altLang="zh-CN" dirty="0"/>
              <a:t>The figure on the right shows the result. The normalized ninety-five percentile latency is with respect to the QoS requirement.</a:t>
            </a:r>
          </a:p>
          <a:p>
            <a:endParaRPr lang="en-US" altLang="zh-CN" dirty="0"/>
          </a:p>
          <a:p>
            <a:r>
              <a:rPr lang="en-US" altLang="zh-CN" dirty="0"/>
              <a:t>In some cases, canceling any level of priority will result in QoS violations.</a:t>
            </a: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So, the first design insight is that </a:t>
            </a:r>
            <a:r>
              <a:rPr lang="en-US" altLang="zh-CN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 access priority must be enforced across all components on the memory path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302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Is full path priority enough to improve bandwidth utilization while guaranteeing QoS?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582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Our experiments show that prioritizing all LC memory access is too conservative.</a:t>
            </a:r>
          </a:p>
          <a:p>
            <a:endParaRPr lang="en-US" altLang="zh-CN" dirty="0"/>
          </a:p>
          <a:p>
            <a:r>
              <a:rPr lang="en-US" altLang="zh-CN" dirty="0"/>
              <a:t>The figure shows that full path priority decreases the maximum bandwidth utilization by up to 40.2%</a:t>
            </a:r>
          </a:p>
          <a:p>
            <a:endParaRPr lang="en-US" altLang="zh-CN" dirty="0"/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low utilization rate occurs because prioritizing LC memory accesses often conflicts with each component’s default scheduling algorithm, aiming to maximize memory bandwidth utilization.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61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First, Let’s discuss the problem modern data centers suffer from low core utilization.</a:t>
            </a: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Alibaba reports that the core utilization rate of their data center can be less than </a:t>
            </a:r>
            <a:r>
              <a:rPr lang="en-US" altLang="zh-CN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50%</a:t>
            </a: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zh-CN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90% </a:t>
            </a: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operational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such low core utilization makes major industries increase the expense to procure more hardware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251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Thus, </a:t>
            </a:r>
            <a:r>
              <a:rPr lang="en-US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about just prioritizing a portion of LC accesses?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262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We need to think about which portion of accesses should be prioritized.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680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 fact is that </a:t>
            </a:r>
            <a:r>
              <a:rPr lang="en-US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 servers perform out-of-order execution.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instructions execute parallel in the CPU 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305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So we focus on the load instructions causing a long stall on ROB.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801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Prioritizing such a selective portion of instructions is most cost-effective in minimizing response latency.</a:t>
            </a:r>
          </a:p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two reasons. First, a long stall indicates that the load instruction misses CPU caches and accesses the main memory, so they need to be prioritized.</a:t>
            </a:r>
          </a:p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Second, and more importantly, a long stall implies that other instructions are likely to depend on other instructions.</a:t>
            </a:r>
          </a:p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Prioritizing the scheduling of such load instructions enables them and all the dependent instructions to retire faster, thereby effectively minimizing latency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686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So, we decide to schedule those performance-critical memory access instructions.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94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However, given the fact that the instruction footprint of data center applications is growing larger,</a:t>
            </a:r>
          </a:p>
          <a:p>
            <a:endParaRPr lang="en-US" altLang="zh-CN" dirty="0"/>
          </a:p>
          <a:p>
            <a:r>
              <a:rPr lang="en-US" altLang="zh-CN" dirty="0"/>
              <a:t>It is difficult for us to track all loads, for example, using a hardware data structure to storage information of all load instructions.</a:t>
            </a:r>
          </a:p>
          <a:p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828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However, as shown in the figure on the right, we observed that f</a:t>
            </a: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ewer than 10% of the load instructions caused over 95% of the ROB stall cycles when LC tasks co-located with memory-intensive BE tasks.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this gives us an opportunity to identify performance-critical loads.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834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In this case, we have two design insights.</a:t>
            </a: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First, to avoid QoS violation, 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 access priority must be enforced across </a:t>
            </a: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the memory path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7278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Second, to efficiently utilize bandwidth, we can identify and prioritize the portion of performance-critical load instructions.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476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A widely used solution to improve core utilization is co-locating best-effort tasks with latency-critical tasks.</a:t>
            </a:r>
          </a:p>
          <a:p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3949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Based on these insights, our design needs to solve the key challenge:  How to identify critical load in data center applications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7671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addition, our design should meet the following goals.</a:t>
            </a:r>
          </a:p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First, our design only relies on a few commonly available hardware features.</a:t>
            </a:r>
          </a:p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Second, our design should to be lightweight and incur minimal overhead.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2843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In this case, we propose Pivot, an instruction-centric bandwidth partitioning mechanism.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6711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First, to be general, pivot utilizes </a:t>
            </a: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instruction tracing and performance monitoring tools, which are widely used in modern data centers.</a:t>
            </a:r>
          </a:p>
          <a:p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Second, since only a portion of loads lead to almost all ROB stall cycles, we can use offline profiling to reduce loads that need to be tracked.</a:t>
            </a:r>
          </a:p>
          <a:p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Pivot introduces a two-phase profiling approach.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0396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Our design can be divided into three parts, offline profiling, online critical load verifying, and prioritizing critical loads.</a:t>
            </a:r>
          </a:p>
          <a:p>
            <a:endParaRPr lang="en-US" altLang="zh-CN" dirty="0"/>
          </a:p>
          <a:p>
            <a:r>
              <a:rPr lang="en-US" altLang="zh-CN" dirty="0"/>
              <a:t>The offline profiling stage is to filter highly non-critical load, in order to minimize storage and monitoring overhead.</a:t>
            </a:r>
          </a:p>
          <a:p>
            <a:endParaRPr lang="en-US" altLang="zh-CN" dirty="0"/>
          </a:p>
          <a:p>
            <a:r>
              <a:rPr lang="en-US" altLang="zh-CN" dirty="0"/>
              <a:t>The online verifying stage is to determine real-time load criticality in the different co-location scenarios.</a:t>
            </a:r>
          </a:p>
          <a:p>
            <a:endParaRPr lang="en-US" altLang="zh-CN" dirty="0"/>
          </a:p>
          <a:p>
            <a:r>
              <a:rPr lang="en-US" altLang="zh-CN" dirty="0"/>
              <a:t>And Prioritizing the critical load on the full path to meet QoS requirements.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6929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In the offline profiling stage, Pivot runs a LC task with stress BE tasks and using performance monitoring and instruction tracing tools to collect information.</a:t>
            </a:r>
          </a:p>
          <a:p>
            <a:endParaRPr lang="en-US" altLang="zh-CN" dirty="0"/>
          </a:p>
          <a:p>
            <a:r>
              <a:rPr lang="en-US" altLang="zh-CN" dirty="0"/>
              <a:t>The BE consumes extensive memory bandwidth.  </a:t>
            </a:r>
          </a:p>
          <a:p>
            <a:endParaRPr lang="en-US" altLang="zh-CN" dirty="0"/>
          </a:p>
          <a:p>
            <a:r>
              <a:rPr lang="en-US" altLang="zh-CN" dirty="0"/>
              <a:t>So If a load still do not cause long ROB stall means that it may hit the private cache.</a:t>
            </a:r>
          </a:p>
          <a:p>
            <a:r>
              <a:rPr lang="en-US" altLang="zh-CN" dirty="0"/>
              <a:t> </a:t>
            </a:r>
          </a:p>
          <a:p>
            <a:r>
              <a:rPr lang="en-US" altLang="zh-CN" dirty="0"/>
              <a:t>Thus, the loads that remain non-critical in this scenarios have good locality and instruction level parallelism.</a:t>
            </a:r>
          </a:p>
          <a:p>
            <a:endParaRPr lang="en-US" altLang="zh-CN" dirty="0"/>
          </a:p>
          <a:p>
            <a:r>
              <a:rPr lang="en-US" altLang="zh-CN" dirty="0"/>
              <a:t>Thus, Pivot will not marked it as potentially critical.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9246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Then, Pivot analyzes the information  based on several threshold to filter non-critical loads.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0984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 then Pivot rewrites </a:t>
            </a: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binary to mark loads as potentially critical by an extra bit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254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In the online profiling stage,</a:t>
            </a:r>
            <a:r>
              <a:rPr lang="zh-CN" altLang="en-US" dirty="0"/>
              <a:t> </a:t>
            </a:r>
            <a:r>
              <a:rPr lang="en-US" altLang="zh-CN" dirty="0"/>
              <a:t>Pivot</a:t>
            </a:r>
            <a:r>
              <a:rPr lang="zh-CN" altLang="en-US" dirty="0"/>
              <a:t> </a:t>
            </a:r>
            <a:r>
              <a:rPr lang="en-US" altLang="zh-CN" dirty="0"/>
              <a:t>introduces a new data structure Runtime ROB Block Predictor Table, to track the number of times a load causes a long ROB stall.</a:t>
            </a:r>
          </a:p>
          <a:p>
            <a:endParaRPr lang="en-US" altLang="zh-CN" dirty="0"/>
          </a:p>
          <a:p>
            <a:r>
              <a:rPr lang="en-US" altLang="zh-CN" dirty="0"/>
              <a:t>The Predictor only measures ROB stall cycles of the loads that was marked as potentially critical in the offline stage.</a:t>
            </a:r>
          </a:p>
          <a:p>
            <a:endParaRPr lang="en-US" altLang="zh-CN" dirty="0"/>
          </a:p>
          <a:p>
            <a:r>
              <a:rPr lang="en-US" altLang="zh-CN" dirty="0"/>
              <a:t>When a load enters the load queue, pivot retrieves the load in the table to determine the load criticality.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9250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 prioritize critical loads, Pivot </a:t>
            </a: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introduces a priority queue for each memory system component to Prevent blocks due to a lack of space.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Pivot implemented a </a:t>
            </a:r>
            <a:r>
              <a:rPr lang="en-US" altLang="zh-CN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maximum waiting cycle to prevent starvation.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42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BE tasks do not directly interact with users.</a:t>
            </a:r>
          </a:p>
          <a:p>
            <a:endParaRPr lang="en-US" altLang="zh-CN" dirty="0"/>
          </a:p>
          <a:p>
            <a:r>
              <a:rPr lang="en-US" altLang="zh-CN" dirty="0"/>
              <a:t>Their service level is not guaranteed.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they should only be scheduled if resources permit.</a:t>
            </a:r>
          </a:p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examples of BE tasks are big data analytics and </a:t>
            </a: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scientific computing.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2505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To evaluate Pivot, we use Gem5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mode</a:t>
            </a:r>
            <a:r>
              <a:rPr lang="zh-CN" altLang="en-US" dirty="0"/>
              <a:t> </a:t>
            </a:r>
            <a:r>
              <a:rPr lang="en-US" altLang="zh-CN" dirty="0"/>
              <a:t>Huawei</a:t>
            </a:r>
            <a:r>
              <a:rPr lang="zh-CN" altLang="en-US" dirty="0"/>
              <a:t> </a:t>
            </a:r>
            <a:r>
              <a:rPr lang="en-US" altLang="zh-CN" dirty="0"/>
              <a:t>Kunpeng920.</a:t>
            </a:r>
          </a:p>
          <a:p>
            <a:endParaRPr lang="en-US" altLang="zh-CN" dirty="0"/>
          </a:p>
          <a:p>
            <a:r>
              <a:rPr lang="en-US" altLang="zh-CN" dirty="0"/>
              <a:t>Moreover, our experiments use </a:t>
            </a:r>
            <a:r>
              <a:rPr lang="en-US" altLang="zh-CN" dirty="0" err="1"/>
              <a:t>Tailbench</a:t>
            </a:r>
            <a:r>
              <a:rPr lang="en-US" altLang="zh-CN" dirty="0"/>
              <a:t> as LC tasks, </a:t>
            </a:r>
            <a:r>
              <a:rPr lang="en-US" altLang="zh-CN" dirty="0" err="1"/>
              <a:t>iBench</a:t>
            </a:r>
            <a:r>
              <a:rPr lang="en-US" altLang="zh-CN" dirty="0"/>
              <a:t> and </a:t>
            </a:r>
            <a:r>
              <a:rPr lang="en-US" altLang="zh-CN" dirty="0" err="1"/>
              <a:t>CloudSuite</a:t>
            </a:r>
            <a:r>
              <a:rPr lang="en-US" altLang="zh-CN" dirty="0"/>
              <a:t> as BE tasks.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7149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We compared </a:t>
            </a:r>
            <a:r>
              <a:rPr lang="en-US" altLang="zh-CN" dirty="0" err="1"/>
              <a:t>Pviot</a:t>
            </a:r>
            <a:r>
              <a:rPr lang="en-US" altLang="zh-CN" dirty="0"/>
              <a:t> with other approaches. </a:t>
            </a:r>
          </a:p>
          <a:p>
            <a:endParaRPr lang="en-US" altLang="zh-CN" dirty="0"/>
          </a:p>
          <a:p>
            <a:r>
              <a:rPr lang="en-US" altLang="zh-CN" dirty="0"/>
              <a:t>We can see that unlike MPAM, which may lead to QoS violation, Pivot can meet the QoS requirement.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2302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Pivot also increases the </a:t>
            </a: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throughput of the BE applications by up to 2.76× compared to MBA.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858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Pivot also </a:t>
            </a: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improves efficient machine utilization, which is defined as the total throughput of LC and BE tasks, by up to 34.5%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937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 conclude, our analysis shows that </a:t>
            </a: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 mechanisms are not able to balance</a:t>
            </a:r>
            <a:r>
              <a:rPr lang="en-US" altLang="zh-CN" dirty="0"/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 bandwidth utilization and QoS insurance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We propose pivot, an instruction-centric approach with two insights,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First, the 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priority must be enforced across </a:t>
            </a: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shared </a:t>
            </a: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Second, we can prioritize a portion of </a:t>
            </a: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performance-critical loads</a:t>
            </a:r>
          </a:p>
          <a:p>
            <a:endParaRPr lang="en-US" altLang="zh-CN" dirty="0"/>
          </a:p>
          <a:p>
            <a:r>
              <a:rPr lang="en-US" altLang="zh-CN" dirty="0"/>
              <a:t>Pivot improves </a:t>
            </a: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utilization by up to 34.5%  while not causing QoS violation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Our artifact is available on our GitHub.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219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To evaluate Pivot, we use Gem5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mode</a:t>
            </a:r>
            <a:r>
              <a:rPr lang="zh-CN" altLang="en-US" dirty="0"/>
              <a:t> </a:t>
            </a:r>
            <a:r>
              <a:rPr lang="en-US" altLang="zh-CN" dirty="0"/>
              <a:t>Huawei</a:t>
            </a:r>
            <a:r>
              <a:rPr lang="zh-CN" altLang="en-US" dirty="0"/>
              <a:t> </a:t>
            </a:r>
            <a:r>
              <a:rPr lang="en-US" altLang="zh-CN" dirty="0"/>
              <a:t>Kunpeng920.</a:t>
            </a:r>
          </a:p>
          <a:p>
            <a:endParaRPr lang="en-US" altLang="zh-CN" dirty="0"/>
          </a:p>
          <a:p>
            <a:r>
              <a:rPr lang="en-US" altLang="zh-CN" dirty="0"/>
              <a:t>In this talk, we will present part of experiments that use </a:t>
            </a:r>
            <a:r>
              <a:rPr lang="en-US" altLang="zh-CN" dirty="0" err="1"/>
              <a:t>Tailbench</a:t>
            </a:r>
            <a:r>
              <a:rPr lang="en-US" altLang="zh-CN" dirty="0"/>
              <a:t> as LC tasks and </a:t>
            </a:r>
            <a:r>
              <a:rPr lang="en-US" altLang="zh-CN" dirty="0" err="1"/>
              <a:t>iBench</a:t>
            </a:r>
            <a:r>
              <a:rPr lang="en-US" altLang="zh-CN" dirty="0"/>
              <a:t> as BE tasks.</a:t>
            </a:r>
          </a:p>
          <a:p>
            <a:endParaRPr lang="en-US" altLang="zh-CN" dirty="0"/>
          </a:p>
          <a:p>
            <a:r>
              <a:rPr lang="en-US" altLang="zh-CN" dirty="0"/>
              <a:t>Backup slides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092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Unlike BE tasks, LC tasks directly interact with users.</a:t>
            </a:r>
          </a:p>
          <a:p>
            <a:endParaRPr lang="en-US" altLang="zh-CN" dirty="0"/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thus often come with Quality-of-Service (QoS) requirements that must be met</a:t>
            </a:r>
          </a:p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examples of LC tasks are </a:t>
            </a: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 search engines and key-value stores 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739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reason that QoS requirements must be met is that QoS violations lead to significant economic loss.</a:t>
            </a:r>
          </a:p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as mentioned in Amazon’s report, users abandon video playback after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waiting for just three seconds. </a:t>
            </a:r>
          </a:p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addition, even an increase of one hundred milliseconds of service time results in millions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dollars lost for Amazon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911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However, </a:t>
            </a: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simply Co-locating leads to contention for shared resources, such as CPU, LLC, and memory bandwidth.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contention will lead to priority inversion.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means, during the execution some memory-intensive BE tasks block LC tasks’ requests on the memory access path.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project targets the memory bandwidth contention problem.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215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Before introducing our design, let’s review data centers’ existing memory bandwidth partitioning mechanism,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r>
              <a:rPr lang="en-US" altLang="zh-CN" dirty="0"/>
              <a:t>Intel MBA and ARM MPAM,</a:t>
            </a:r>
          </a:p>
          <a:p>
            <a:endParaRPr lang="en-US" altLang="zh-CN" dirty="0"/>
          </a:p>
          <a:p>
            <a:r>
              <a:rPr lang="en-US" altLang="zh-CN" dirty="0"/>
              <a:t>to solve the contention problem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115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Intel MBA enforces memory bandwidth limits by introducing a controller for each core between the private L2 cache and the last-level cache.</a:t>
            </a:r>
          </a:p>
          <a:p>
            <a:endParaRPr lang="en-US" altLang="zh-CN" dirty="0"/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 BE thread overuses memory bandwidth, the controller inserts additional delays into its memory accesses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So it can slow down the BE tasks’ request rate and guarantee QoS.</a:t>
            </a:r>
          </a:p>
          <a:p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C63ED-89BA-48F9-B5AA-D3B442BF0284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DBFA9-B617-4B31-B23E-8115C0937D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19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EBF399D-EDE8-4580-B9E2-18D3F5DE0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C302-F55F-4003-85F3-FF3DDAA69591}" type="datetime1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5FF8A14-C1F6-4164-A22B-F1F06A86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723CDA-EC61-440A-9CD0-66517575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95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BA9D17-A0D3-409F-BFF9-E5BAE63FEE3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098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</p:spPr>
        <p:txBody>
          <a:bodyPr/>
          <a:lstStyle>
            <a:lvl1pPr>
              <a:defRPr/>
            </a:lvl1pPr>
          </a:lstStyle>
          <a:p>
            <a:fld id="{ABC051FE-D6A6-43D8-A6D8-DD9E1C38D623}" type="datetime1">
              <a:rPr lang="zh-CN" altLang="en-US" smtClean="0"/>
              <a:t>2025/3/3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</p:spPr>
        <p:txBody>
          <a:bodyPr/>
          <a:lstStyle>
            <a:lvl1pPr>
              <a:defRPr/>
            </a:lvl1pPr>
          </a:lstStyle>
          <a:p>
            <a:fld id="{FAA0DFE0-63EB-46B5-A766-1A473D4148ED}" type="slidenum">
              <a:rPr lang="zh-CN" altLang="en-US"/>
              <a:pPr/>
              <a:t>‹#›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919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596258-9B56-404A-B375-CB6FD51F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1381EE-E5D1-4659-AFAB-3F77E9668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41F6FF-ED68-4607-885A-EB998B150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4BC5-6705-4A07-8B75-0135D18058CE}" type="datetime1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794CA5-8294-4EBF-A582-699649CC1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3C233C-1E37-4721-A368-7046C1CAC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A9D17-A0D3-409F-BFF9-E5BAE63FEE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8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2.png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3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3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6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parsa-epfl/cloudsuite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6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3" Type="http://schemas.openxmlformats.org/officeDocument/2006/relationships/image" Target="../media/image48.pn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2.png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4" Type="http://schemas.openxmlformats.org/officeDocument/2006/relationships/image" Target="../media/image49.sv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ELOS-syslab/Pivot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eveloper.arm.com/documentation/ddi0598/lates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ftware.intel.com/enus/articles/introduction-to-memory-bandwidth-allocation" TargetMode="Externa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F88D3B65-8519-43B2-A9DF-CB9089D35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6"/>
            <a:ext cx="12192000" cy="6858000"/>
          </a:xfrm>
          <a:prstGeom prst="rect">
            <a:avLst/>
          </a:prstGeom>
        </p:spPr>
      </p:pic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ECD14B3A-46D4-4A12-B46D-618217601237}"/>
              </a:ext>
            </a:extLst>
          </p:cNvPr>
          <p:cNvSpPr/>
          <p:nvPr/>
        </p:nvSpPr>
        <p:spPr>
          <a:xfrm>
            <a:off x="1" y="-6788"/>
            <a:ext cx="12191999" cy="774202"/>
          </a:xfrm>
          <a:custGeom>
            <a:avLst/>
            <a:gdLst>
              <a:gd name="connsiteX0" fmla="*/ 0 w 9618133"/>
              <a:gd name="connsiteY0" fmla="*/ 0 h 546100"/>
              <a:gd name="connsiteX1" fmla="*/ 9527115 w 9618133"/>
              <a:gd name="connsiteY1" fmla="*/ 0 h 546100"/>
              <a:gd name="connsiteX2" fmla="*/ 9618133 w 9618133"/>
              <a:gd name="connsiteY2" fmla="*/ 91018 h 546100"/>
              <a:gd name="connsiteX3" fmla="*/ 9618133 w 9618133"/>
              <a:gd name="connsiteY3" fmla="*/ 455082 h 546100"/>
              <a:gd name="connsiteX4" fmla="*/ 9527115 w 9618133"/>
              <a:gd name="connsiteY4" fmla="*/ 546100 h 546100"/>
              <a:gd name="connsiteX5" fmla="*/ 0 w 9618133"/>
              <a:gd name="connsiteY5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8133" h="546100">
                <a:moveTo>
                  <a:pt x="0" y="0"/>
                </a:moveTo>
                <a:lnTo>
                  <a:pt x="9527115" y="0"/>
                </a:lnTo>
                <a:cubicBezTo>
                  <a:pt x="9577383" y="0"/>
                  <a:pt x="9618133" y="40750"/>
                  <a:pt x="9618133" y="91018"/>
                </a:cubicBezTo>
                <a:lnTo>
                  <a:pt x="9618133" y="455082"/>
                </a:lnTo>
                <a:cubicBezTo>
                  <a:pt x="9618133" y="505350"/>
                  <a:pt x="9577383" y="546100"/>
                  <a:pt x="9527115" y="546100"/>
                </a:cubicBezTo>
                <a:lnTo>
                  <a:pt x="0" y="5461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9C89FC2-2AB9-4015-8399-17769B4AF27B}"/>
              </a:ext>
            </a:extLst>
          </p:cNvPr>
          <p:cNvGrpSpPr/>
          <p:nvPr/>
        </p:nvGrpSpPr>
        <p:grpSpPr>
          <a:xfrm flipH="1" flipV="1">
            <a:off x="11149378" y="468029"/>
            <a:ext cx="303107" cy="303107"/>
            <a:chOff x="962675" y="5112327"/>
            <a:chExt cx="672161" cy="672161"/>
          </a:xfrm>
        </p:grpSpPr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3C940282-99B0-432C-AB63-AA9D39256E5A}"/>
                </a:ext>
              </a:extLst>
            </p:cNvPr>
            <p:cNvCxnSpPr/>
            <p:nvPr/>
          </p:nvCxnSpPr>
          <p:spPr>
            <a:xfrm flipH="1">
              <a:off x="962675" y="5784488"/>
              <a:ext cx="672161" cy="0"/>
            </a:xfrm>
            <a:prstGeom prst="line">
              <a:avLst/>
            </a:prstGeom>
            <a:noFill/>
            <a:ln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76265970-EB33-4031-9EFA-F13221714C4B}"/>
                </a:ext>
              </a:extLst>
            </p:cNvPr>
            <p:cNvCxnSpPr/>
            <p:nvPr/>
          </p:nvCxnSpPr>
          <p:spPr>
            <a:xfrm flipV="1">
              <a:off x="962675" y="5112327"/>
              <a:ext cx="0" cy="672161"/>
            </a:xfrm>
            <a:prstGeom prst="line">
              <a:avLst/>
            </a:prstGeom>
            <a:noFill/>
            <a:ln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611DDE5C-A654-4516-912F-F646A6E28A93}"/>
              </a:ext>
            </a:extLst>
          </p:cNvPr>
          <p:cNvSpPr txBox="1"/>
          <p:nvPr/>
        </p:nvSpPr>
        <p:spPr>
          <a:xfrm>
            <a:off x="0" y="1048476"/>
            <a:ext cx="952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spc="12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Criticality-Aware Instruction-Centric Bandwidth</a:t>
            </a:r>
          </a:p>
          <a:p>
            <a:pPr lvl="0"/>
            <a:r>
              <a:rPr lang="en-US" altLang="zh-CN" sz="2800" b="1" spc="12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Partitioning for Data Center Applications</a:t>
            </a:r>
            <a:endParaRPr kumimoji="0" lang="zh-CN" altLang="en-US" sz="2800" b="1" i="0" u="none" strike="noStrike" kern="1200" cap="none" spc="12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  <p:pic>
        <p:nvPicPr>
          <p:cNvPr id="28" name="图片 27" descr="黑白色的标志&#10;&#10;中度可信度描述已自动生成">
            <a:extLst>
              <a:ext uri="{FF2B5EF4-FFF2-40B4-BE49-F238E27FC236}">
                <a16:creationId xmlns:a16="http://schemas.microsoft.com/office/drawing/2014/main" id="{78DA0821-00A6-46AD-BAAF-12DC9BA1B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4" y="4763112"/>
            <a:ext cx="1848818" cy="520795"/>
          </a:xfrm>
          <a:prstGeom prst="rect">
            <a:avLst/>
          </a:prstGeom>
        </p:spPr>
      </p:pic>
      <p:pic>
        <p:nvPicPr>
          <p:cNvPr id="14" name="图片占位符 7">
            <a:extLst>
              <a:ext uri="{FF2B5EF4-FFF2-40B4-BE49-F238E27FC236}">
                <a16:creationId xmlns:a16="http://schemas.microsoft.com/office/drawing/2014/main" id="{E2663071-D86B-4F9E-A595-2FDC3069AF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611" y="0"/>
            <a:ext cx="3196388" cy="6858000"/>
          </a:xfrm>
          <a:custGeom>
            <a:avLst/>
            <a:gdLst>
              <a:gd name="connsiteX0" fmla="*/ 533952 w 4167120"/>
              <a:gd name="connsiteY0" fmla="*/ 0 h 6858000"/>
              <a:gd name="connsiteX1" fmla="*/ 4167120 w 4167120"/>
              <a:gd name="connsiteY1" fmla="*/ 0 h 6858000"/>
              <a:gd name="connsiteX2" fmla="*/ 4167120 w 4167120"/>
              <a:gd name="connsiteY2" fmla="*/ 6858000 h 6858000"/>
              <a:gd name="connsiteX3" fmla="*/ 427599 w 4167120"/>
              <a:gd name="connsiteY3" fmla="*/ 6858000 h 6858000"/>
              <a:gd name="connsiteX4" fmla="*/ 322189 w 4167120"/>
              <a:gd name="connsiteY4" fmla="*/ 6466939 h 6858000"/>
              <a:gd name="connsiteX5" fmla="*/ 0 w 4167120"/>
              <a:gd name="connsiteY5" fmla="*/ 3599121 h 6858000"/>
              <a:gd name="connsiteX6" fmla="*/ 455902 w 4167120"/>
              <a:gd name="connsiteY6" fmla="*/ 235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120" h="6858000">
                <a:moveTo>
                  <a:pt x="533952" y="0"/>
                </a:moveTo>
                <a:lnTo>
                  <a:pt x="4167120" y="0"/>
                </a:lnTo>
                <a:lnTo>
                  <a:pt x="4167120" y="6858000"/>
                </a:lnTo>
                <a:lnTo>
                  <a:pt x="427599" y="6858000"/>
                </a:lnTo>
                <a:lnTo>
                  <a:pt x="322189" y="6466939"/>
                </a:lnTo>
                <a:cubicBezTo>
                  <a:pt x="116715" y="5614442"/>
                  <a:pt x="0" y="4637502"/>
                  <a:pt x="0" y="3599121"/>
                </a:cubicBezTo>
                <a:cubicBezTo>
                  <a:pt x="0" y="2353065"/>
                  <a:pt x="168069" y="1195481"/>
                  <a:pt x="455902" y="235243"/>
                </a:cubicBezTo>
                <a:close/>
              </a:path>
            </a:pathLst>
          </a:cu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6E986A2F-D045-46DF-89B8-98E267FC9CB1}"/>
              </a:ext>
            </a:extLst>
          </p:cNvPr>
          <p:cNvSpPr txBox="1"/>
          <p:nvPr/>
        </p:nvSpPr>
        <p:spPr>
          <a:xfrm>
            <a:off x="942725" y="2979144"/>
            <a:ext cx="704591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F0502020204030204"/>
                <a:ea typeface="Microsoft YaHei"/>
                <a:cs typeface="+mn-ea"/>
              </a:defRPr>
            </a:lvl1pPr>
          </a:lstStyle>
          <a:p>
            <a:pPr lvl="0" algn="ctr"/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Liren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Zhu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,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Liujia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Li, </a:t>
            </a: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Jianyu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Wu, </a:t>
            </a: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Yiming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Yao, Zhan </a:t>
            </a: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Jie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Zhang, </a:t>
            </a: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Zhenlin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Wang, </a:t>
            </a: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Xiaolin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Wang, </a:t>
            </a: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Yingwei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Luo, Diyu Zhou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AB52F100-9450-43B8-B20E-CE0E69EB4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57252" y="4515240"/>
            <a:ext cx="1110376" cy="11268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8C660FA-9F11-4B2E-A662-F346210ADB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32" y="4515240"/>
            <a:ext cx="1739866" cy="119878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D37C078A-2738-4FDC-BBD8-3CC985A08F39}"/>
              </a:ext>
            </a:extLst>
          </p:cNvPr>
          <p:cNvSpPr txBox="1"/>
          <p:nvPr/>
        </p:nvSpPr>
        <p:spPr>
          <a:xfrm>
            <a:off x="537014" y="4014793"/>
            <a:ext cx="218323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F0502020204030204"/>
                <a:ea typeface="Microsoft YaHei"/>
                <a:cs typeface="+mn-ea"/>
              </a:defRPr>
            </a:lvl1pPr>
          </a:lstStyle>
          <a:p>
            <a:pPr lvl="0" algn="ctr"/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Peking University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3F13448-7724-4483-9849-4C6209B3D43C}"/>
              </a:ext>
            </a:extLst>
          </p:cNvPr>
          <p:cNvSpPr txBox="1"/>
          <p:nvPr/>
        </p:nvSpPr>
        <p:spPr>
          <a:xfrm>
            <a:off x="2920825" y="4014793"/>
            <a:ext cx="218323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F0502020204030204"/>
                <a:ea typeface="Microsoft YaHei"/>
                <a:cs typeface="+mn-ea"/>
              </a:defRPr>
            </a:lvl1pPr>
          </a:lstStyle>
          <a:p>
            <a:pPr lvl="0" algn="ctr"/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Huawei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BD9CFF9-49AD-42E9-814E-1F5E9F274F34}"/>
              </a:ext>
            </a:extLst>
          </p:cNvPr>
          <p:cNvSpPr txBox="1"/>
          <p:nvPr/>
        </p:nvSpPr>
        <p:spPr>
          <a:xfrm>
            <a:off x="5236404" y="4014793"/>
            <a:ext cx="310958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F0502020204030204"/>
                <a:ea typeface="Microsoft YaHei"/>
                <a:cs typeface="+mn-ea"/>
              </a:defRPr>
            </a:lvl1pPr>
          </a:lstStyle>
          <a:p>
            <a:pPr lvl="0" algn="ctr"/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Michigan Tech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7A42EF5-3F7A-47B9-89E3-6B16AB3DCA75}"/>
              </a:ext>
            </a:extLst>
          </p:cNvPr>
          <p:cNvSpPr txBox="1"/>
          <p:nvPr/>
        </p:nvSpPr>
        <p:spPr>
          <a:xfrm>
            <a:off x="3404968" y="2328887"/>
            <a:ext cx="184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altLang="zh-CN" sz="2400" b="1" i="1" u="none" strike="noStrike" kern="1200" cap="none" spc="12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微软雅黑"/>
                <a:cs typeface="+mn-cs"/>
              </a:rPr>
              <a:t>Liren Zhu</a:t>
            </a:r>
            <a:endParaRPr kumimoji="0" lang="zh-CN" altLang="en-US" sz="2400" b="1" i="1" u="none" strike="noStrike" kern="1200" cap="none" spc="12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D1A07A6-A1DC-482F-84BE-684F1A6C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9D17-A0D3-409F-BFF9-E5BAE63FEE36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782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9"/>
    </mc:Choice>
    <mc:Fallback xmlns="">
      <p:transition spd="slow" advTm="603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10A9D031-4ED7-40C7-8043-7CF1396D2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4404" y="1942360"/>
            <a:ext cx="8391776" cy="4915640"/>
          </a:xfrm>
          <a:prstGeom prst="rect">
            <a:avLst/>
          </a:prstGeom>
        </p:spPr>
      </p:pic>
      <p:sp>
        <p:nvSpPr>
          <p:cNvPr id="3" name="对话气泡: 椭圆形 2">
            <a:extLst>
              <a:ext uri="{FF2B5EF4-FFF2-40B4-BE49-F238E27FC236}">
                <a16:creationId xmlns:a16="http://schemas.microsoft.com/office/drawing/2014/main" id="{F9062C79-DA5C-4C44-95EF-0BF512BEC56A}"/>
              </a:ext>
            </a:extLst>
          </p:cNvPr>
          <p:cNvSpPr/>
          <p:nvPr/>
        </p:nvSpPr>
        <p:spPr>
          <a:xfrm>
            <a:off x="1587985" y="4877450"/>
            <a:ext cx="4464698" cy="1478901"/>
          </a:xfrm>
          <a:prstGeom prst="wedgeEllipseCallout">
            <a:avLst>
              <a:gd name="adj1" fmla="val 54507"/>
              <a:gd name="adj2" fmla="val 21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793" y="859920"/>
            <a:ext cx="92872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Intel MBA to Partition Bandwidth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474" y="1556558"/>
            <a:ext cx="4980873" cy="27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 MBA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controller between L2 and LLC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Introducing additional latency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Slow down BE tasks’ request rate to guarantee QoS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2EC4D87-88F2-40FD-82C3-F6F920A0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10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6A1664-3A2F-468B-A6F7-8A21D892D1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138" y="3712380"/>
            <a:ext cx="1008162" cy="100816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1A4720C-9F9E-45ED-BD75-8C56923152E8}"/>
              </a:ext>
            </a:extLst>
          </p:cNvPr>
          <p:cNvSpPr txBox="1"/>
          <p:nvPr/>
        </p:nvSpPr>
        <p:spPr>
          <a:xfrm>
            <a:off x="10568669" y="3352052"/>
            <a:ext cx="171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  <a:latin typeface="Consolas" panose="020B0609020204030204" pitchFamily="49" charset="0"/>
              </a:rPr>
              <a:t>Request rate</a:t>
            </a:r>
          </a:p>
          <a:p>
            <a:pPr algn="ctr"/>
            <a:r>
              <a:rPr lang="en-US" altLang="zh-CN" dirty="0">
                <a:solidFill>
                  <a:srgbClr val="0070C0"/>
                </a:solidFill>
                <a:latin typeface="Consolas" panose="020B0609020204030204" pitchFamily="49" charset="0"/>
              </a:rPr>
              <a:t>slow down</a:t>
            </a:r>
            <a:endParaRPr lang="zh-CN" altLang="en-US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E31BD19-EA3A-47C2-A26F-D6515E514EA7}"/>
              </a:ext>
            </a:extLst>
          </p:cNvPr>
          <p:cNvSpPr/>
          <p:nvPr/>
        </p:nvSpPr>
        <p:spPr>
          <a:xfrm>
            <a:off x="1985272" y="5109068"/>
            <a:ext cx="3751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onsolas" panose="020B0609020204030204" pitchFamily="49" charset="0"/>
              </a:rPr>
              <a:t>What if there are few LC requests before a BE request at a given moment?</a:t>
            </a:r>
            <a:endParaRPr lang="zh-CN" alt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7" name="Google Shape;2713;gccdabf313d_0_2619">
            <a:extLst>
              <a:ext uri="{FF2B5EF4-FFF2-40B4-BE49-F238E27FC236}">
                <a16:creationId xmlns:a16="http://schemas.microsoft.com/office/drawing/2014/main" id="{44C0EDDA-47AB-4765-A41C-B1E3FAF52428}"/>
              </a:ext>
            </a:extLst>
          </p:cNvPr>
          <p:cNvSpPr/>
          <p:nvPr/>
        </p:nvSpPr>
        <p:spPr>
          <a:xfrm>
            <a:off x="687474" y="1556558"/>
            <a:ext cx="1948424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600"/>
              <a:defRPr/>
            </a:pPr>
            <a:r>
              <a:rPr lang="en-US" sz="2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Book Antiqua"/>
              </a:rPr>
              <a:t>Intel MBA</a:t>
            </a:r>
          </a:p>
        </p:txBody>
      </p:sp>
    </p:spTree>
    <p:extLst>
      <p:ext uri="{BB962C8B-B14F-4D97-AF65-F5344CB8AC3E}">
        <p14:creationId xmlns:p14="http://schemas.microsoft.com/office/powerpoint/2010/main" val="70406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793" y="859920"/>
            <a:ext cx="92872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Intel MBA to Partition Bandwidth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474" y="1556558"/>
            <a:ext cx="4980873" cy="358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 MBA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controller between L2 and LLC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Introducing additional latency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Slow down BE tasks’ request rate to guarantee QoS</a:t>
            </a:r>
          </a:p>
          <a:p>
            <a:pPr lvl="1" defTabSz="1219170" fontAlgn="base">
              <a:spcBef>
                <a:spcPts val="800"/>
              </a:spcBef>
              <a:defRPr/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defTabSz="1219170" fontAlgn="base">
              <a:spcBef>
                <a:spcPts val="800"/>
              </a:spcBef>
              <a:defRPr/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bandwidth utilization</a:t>
            </a:r>
          </a:p>
          <a:p>
            <a:pPr lvl="1" defTabSz="1219170" fontAlgn="base">
              <a:spcBef>
                <a:spcPts val="800"/>
              </a:spcBef>
              <a:defRPr/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2EC4D87-88F2-40FD-82C3-F6F920A0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11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6A1664-3A2F-468B-A6F7-8A21D892D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138" y="3712380"/>
            <a:ext cx="1008162" cy="100816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1A4720C-9F9E-45ED-BD75-8C56923152E8}"/>
              </a:ext>
            </a:extLst>
          </p:cNvPr>
          <p:cNvSpPr txBox="1"/>
          <p:nvPr/>
        </p:nvSpPr>
        <p:spPr>
          <a:xfrm>
            <a:off x="10568669" y="3352052"/>
            <a:ext cx="171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  <a:latin typeface="Consolas" panose="020B0609020204030204" pitchFamily="49" charset="0"/>
              </a:rPr>
              <a:t>Request rate</a:t>
            </a:r>
          </a:p>
          <a:p>
            <a:pPr algn="ctr"/>
            <a:r>
              <a:rPr lang="en-US" altLang="zh-CN" dirty="0">
                <a:solidFill>
                  <a:srgbClr val="0070C0"/>
                </a:solidFill>
                <a:latin typeface="Consolas" panose="020B0609020204030204" pitchFamily="49" charset="0"/>
              </a:rPr>
              <a:t>slow down</a:t>
            </a:r>
            <a:endParaRPr lang="zh-CN" altLang="en-US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Google Shape;2713;gccdabf313d_0_2619">
            <a:extLst>
              <a:ext uri="{FF2B5EF4-FFF2-40B4-BE49-F238E27FC236}">
                <a16:creationId xmlns:a16="http://schemas.microsoft.com/office/drawing/2014/main" id="{F4F1BFC3-ECB5-4D9D-9169-16EA44B65C4E}"/>
              </a:ext>
            </a:extLst>
          </p:cNvPr>
          <p:cNvSpPr/>
          <p:nvPr/>
        </p:nvSpPr>
        <p:spPr>
          <a:xfrm>
            <a:off x="687474" y="1556558"/>
            <a:ext cx="1948424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600"/>
              <a:defRPr/>
            </a:pPr>
            <a:r>
              <a:rPr lang="en-US" sz="2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Book Antiqua"/>
              </a:rPr>
              <a:t>Intel MBA</a:t>
            </a:r>
          </a:p>
        </p:txBody>
      </p:sp>
      <p:sp>
        <p:nvSpPr>
          <p:cNvPr id="16" name="Google Shape;2713;gccdabf313d_0_2619">
            <a:extLst>
              <a:ext uri="{FF2B5EF4-FFF2-40B4-BE49-F238E27FC236}">
                <a16:creationId xmlns:a16="http://schemas.microsoft.com/office/drawing/2014/main" id="{AECF83BC-2C9E-402E-8105-5F30BF0AD3B3}"/>
              </a:ext>
            </a:extLst>
          </p:cNvPr>
          <p:cNvSpPr/>
          <p:nvPr/>
        </p:nvSpPr>
        <p:spPr>
          <a:xfrm>
            <a:off x="687474" y="3675217"/>
            <a:ext cx="1948424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600"/>
              <a:defRPr/>
            </a:pPr>
            <a:r>
              <a:rPr lang="en-US" sz="2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Book Antiqua"/>
              </a:rPr>
              <a:t>Shortcoming</a:t>
            </a:r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7C4F3848-E557-40E7-A548-3CCDCE75A8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4404" y="1942360"/>
            <a:ext cx="8391776" cy="49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793" y="859920"/>
            <a:ext cx="92872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ARM MPAM to Partition Bandwidth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17" y="1556558"/>
            <a:ext cx="559279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 MPAM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controller based on priority between the memory interconnect and the memory controller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additional latency to underutilize bandwidth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Depriorizing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 tasks’ request</a:t>
            </a: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A41E68E-2307-459B-8015-D790E9AE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12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A420AD0D-FAC5-4431-BFB5-13534A010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635" y="1662642"/>
            <a:ext cx="7486650" cy="4876800"/>
          </a:xfrm>
          <a:prstGeom prst="rect">
            <a:avLst/>
          </a:prstGeom>
        </p:spPr>
      </p:pic>
      <p:sp>
        <p:nvSpPr>
          <p:cNvPr id="9" name="Google Shape;2713;gccdabf313d_0_2619">
            <a:extLst>
              <a:ext uri="{FF2B5EF4-FFF2-40B4-BE49-F238E27FC236}">
                <a16:creationId xmlns:a16="http://schemas.microsoft.com/office/drawing/2014/main" id="{91AC168A-022A-4183-8867-2DA77A59AD5B}"/>
              </a:ext>
            </a:extLst>
          </p:cNvPr>
          <p:cNvSpPr/>
          <p:nvPr/>
        </p:nvSpPr>
        <p:spPr>
          <a:xfrm>
            <a:off x="687474" y="1556558"/>
            <a:ext cx="1948424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600"/>
              <a:defRPr/>
            </a:pPr>
            <a:r>
              <a:rPr lang="en-US" sz="2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Book Antiqua"/>
              </a:rPr>
              <a:t>ARM MPAM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B595CE3-58C8-4A79-B184-10823BB0B299}"/>
              </a:ext>
            </a:extLst>
          </p:cNvPr>
          <p:cNvSpPr/>
          <p:nvPr/>
        </p:nvSpPr>
        <p:spPr>
          <a:xfrm>
            <a:off x="8677469" y="4688633"/>
            <a:ext cx="573833" cy="3125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B75EFA9E-2151-499D-9BFF-20664E7A4C09}"/>
              </a:ext>
            </a:extLst>
          </p:cNvPr>
          <p:cNvCxnSpPr>
            <a:stCxn id="3" idx="6"/>
          </p:cNvCxnSpPr>
          <p:nvPr/>
        </p:nvCxnSpPr>
        <p:spPr>
          <a:xfrm flipV="1">
            <a:off x="9251302" y="4469363"/>
            <a:ext cx="1196713" cy="3755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346EAE8-F4AB-468B-BAE3-5F92FD46502C}"/>
              </a:ext>
            </a:extLst>
          </p:cNvPr>
          <p:cNvSpPr txBox="1"/>
          <p:nvPr/>
        </p:nvSpPr>
        <p:spPr>
          <a:xfrm>
            <a:off x="10409853" y="4276013"/>
            <a:ext cx="178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Higher Priority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E350375-FEF5-4EAC-A61D-9EEF33DF249D}"/>
              </a:ext>
            </a:extLst>
          </p:cNvPr>
          <p:cNvSpPr/>
          <p:nvPr/>
        </p:nvSpPr>
        <p:spPr>
          <a:xfrm>
            <a:off x="10160000" y="4741848"/>
            <a:ext cx="1021674" cy="580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40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对话气泡: 椭圆形 14">
            <a:extLst>
              <a:ext uri="{FF2B5EF4-FFF2-40B4-BE49-F238E27FC236}">
                <a16:creationId xmlns:a16="http://schemas.microsoft.com/office/drawing/2014/main" id="{175256F2-5B16-408E-B1E1-531068DD1751}"/>
              </a:ext>
            </a:extLst>
          </p:cNvPr>
          <p:cNvSpPr/>
          <p:nvPr/>
        </p:nvSpPr>
        <p:spPr>
          <a:xfrm>
            <a:off x="2138491" y="5051416"/>
            <a:ext cx="4464698" cy="1478901"/>
          </a:xfrm>
          <a:prstGeom prst="wedgeEllipseCallout">
            <a:avLst>
              <a:gd name="adj1" fmla="val 54507"/>
              <a:gd name="adj2" fmla="val 21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793" y="859920"/>
            <a:ext cx="92872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ARM MPAM to Partition Bandwidth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16" y="1556558"/>
            <a:ext cx="5649383" cy="29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 MPAM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controller based on priority between the memory interconnect and the memory controller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additional latency to underutilize bandwidth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Depriorizing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 tasks’ request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A41E68E-2307-459B-8015-D790E9AE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13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86CD604-D274-482E-B5E6-7A3B031B36E4}"/>
              </a:ext>
            </a:extLst>
          </p:cNvPr>
          <p:cNvSpPr/>
          <p:nvPr/>
        </p:nvSpPr>
        <p:spPr>
          <a:xfrm>
            <a:off x="2773530" y="5299195"/>
            <a:ext cx="3418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Consolas" panose="020B0609020204030204" pitchFamily="49" charset="0"/>
              </a:rPr>
              <a:t>What if LC requests are blocked by BE requests in other shared components?</a:t>
            </a:r>
            <a:endParaRPr lang="zh-CN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2366CBF3-9F36-4663-BB83-4225293D3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2077" y="1662642"/>
            <a:ext cx="7486650" cy="4876800"/>
          </a:xfrm>
          <a:prstGeom prst="rect">
            <a:avLst/>
          </a:prstGeom>
        </p:spPr>
      </p:pic>
      <p:sp>
        <p:nvSpPr>
          <p:cNvPr id="14" name="Google Shape;2713;gccdabf313d_0_2619">
            <a:extLst>
              <a:ext uri="{FF2B5EF4-FFF2-40B4-BE49-F238E27FC236}">
                <a16:creationId xmlns:a16="http://schemas.microsoft.com/office/drawing/2014/main" id="{E66E7D2E-5C55-469A-8257-5CD16D62B39C}"/>
              </a:ext>
            </a:extLst>
          </p:cNvPr>
          <p:cNvSpPr/>
          <p:nvPr/>
        </p:nvSpPr>
        <p:spPr>
          <a:xfrm>
            <a:off x="687474" y="1556558"/>
            <a:ext cx="1948424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600"/>
              <a:defRPr/>
            </a:pPr>
            <a:r>
              <a:rPr lang="en-US" sz="2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Book Antiqua"/>
              </a:rPr>
              <a:t>ARM MPAM</a:t>
            </a:r>
          </a:p>
        </p:txBody>
      </p:sp>
    </p:spTree>
    <p:extLst>
      <p:ext uri="{BB962C8B-B14F-4D97-AF65-F5344CB8AC3E}">
        <p14:creationId xmlns:p14="http://schemas.microsoft.com/office/powerpoint/2010/main" val="897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793" y="859920"/>
            <a:ext cx="92872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ARM MPAM to Partition Bandwidth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16" y="1556558"/>
            <a:ext cx="564938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 MPAM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controller based on priority between the memory interconnect and the memory controller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additional latency to underutilize bandwidth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Depriorizing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 tasks’ request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Shortcoming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enough to guarantee QoS violation</a:t>
            </a: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A41E68E-2307-459B-8015-D790E9AE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14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2366CBF3-9F36-4663-BB83-4225293D3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2077" y="1662642"/>
            <a:ext cx="7486650" cy="4876800"/>
          </a:xfrm>
          <a:prstGeom prst="rect">
            <a:avLst/>
          </a:prstGeom>
        </p:spPr>
      </p:pic>
      <p:sp>
        <p:nvSpPr>
          <p:cNvPr id="14" name="Google Shape;2713;gccdabf313d_0_2619">
            <a:extLst>
              <a:ext uri="{FF2B5EF4-FFF2-40B4-BE49-F238E27FC236}">
                <a16:creationId xmlns:a16="http://schemas.microsoft.com/office/drawing/2014/main" id="{B61DB750-E4DF-447B-8739-F34A0D474AF8}"/>
              </a:ext>
            </a:extLst>
          </p:cNvPr>
          <p:cNvSpPr/>
          <p:nvPr/>
        </p:nvSpPr>
        <p:spPr>
          <a:xfrm>
            <a:off x="687474" y="1556558"/>
            <a:ext cx="1948424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600"/>
              <a:defRPr/>
            </a:pPr>
            <a:r>
              <a:rPr lang="en-US" sz="2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Book Antiqua"/>
              </a:rPr>
              <a:t>ARM MPAM</a:t>
            </a:r>
          </a:p>
        </p:txBody>
      </p:sp>
      <p:sp>
        <p:nvSpPr>
          <p:cNvPr id="15" name="Google Shape;2713;gccdabf313d_0_2619">
            <a:extLst>
              <a:ext uri="{FF2B5EF4-FFF2-40B4-BE49-F238E27FC236}">
                <a16:creationId xmlns:a16="http://schemas.microsoft.com/office/drawing/2014/main" id="{B7E563CB-F8E5-4BEA-A366-351ACCCE134F}"/>
              </a:ext>
            </a:extLst>
          </p:cNvPr>
          <p:cNvSpPr/>
          <p:nvPr/>
        </p:nvSpPr>
        <p:spPr>
          <a:xfrm>
            <a:off x="687474" y="4449195"/>
            <a:ext cx="1948424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600"/>
              <a:defRPr/>
            </a:pPr>
            <a:r>
              <a:rPr lang="en-US" sz="2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Book Antiqua"/>
              </a:rPr>
              <a:t>Shortcoming</a:t>
            </a:r>
          </a:p>
        </p:txBody>
      </p:sp>
    </p:spTree>
    <p:extLst>
      <p:ext uri="{BB962C8B-B14F-4D97-AF65-F5344CB8AC3E}">
        <p14:creationId xmlns:p14="http://schemas.microsoft.com/office/powerpoint/2010/main" val="279001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483" y="1611034"/>
            <a:ext cx="92872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How to balance QoS requirements and bandwidth utilization?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E3B765A-F91F-43F6-A4F6-033F65AD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15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7" name="矩形 16">
            <a:extLst>
              <a:ext uri="{FF2B5EF4-FFF2-40B4-BE49-F238E27FC236}">
                <a16:creationId xmlns:a16="http://schemas.microsoft.com/office/drawing/2014/main" id="{B1C73305-C558-4305-AAAE-852F2AD54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483" y="3363009"/>
            <a:ext cx="9541420" cy="282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Pro: can guarantee QoS 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Con: underutilize bandwidth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Pro: efficiently utilize bandwidth 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Con: lead to QoS violation  </a:t>
            </a:r>
          </a:p>
        </p:txBody>
      </p:sp>
      <p:sp>
        <p:nvSpPr>
          <p:cNvPr id="8" name="Google Shape;2713;gccdabf313d_0_2619">
            <a:extLst>
              <a:ext uri="{FF2B5EF4-FFF2-40B4-BE49-F238E27FC236}">
                <a16:creationId xmlns:a16="http://schemas.microsoft.com/office/drawing/2014/main" id="{12BEECFE-3C46-421B-9B35-E6D49F31F8AF}"/>
              </a:ext>
            </a:extLst>
          </p:cNvPr>
          <p:cNvSpPr/>
          <p:nvPr/>
        </p:nvSpPr>
        <p:spPr>
          <a:xfrm>
            <a:off x="1081483" y="2936885"/>
            <a:ext cx="1948424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600"/>
              <a:defRPr/>
            </a:pPr>
            <a:r>
              <a:rPr lang="en-US" sz="2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Book Antiqua"/>
              </a:rPr>
              <a:t>Intel MBA</a:t>
            </a:r>
          </a:p>
        </p:txBody>
      </p:sp>
      <p:sp>
        <p:nvSpPr>
          <p:cNvPr id="12" name="Google Shape;2713;gccdabf313d_0_2619">
            <a:extLst>
              <a:ext uri="{FF2B5EF4-FFF2-40B4-BE49-F238E27FC236}">
                <a16:creationId xmlns:a16="http://schemas.microsoft.com/office/drawing/2014/main" id="{33347E72-4E2C-4F57-BB70-BEA78CA11927}"/>
              </a:ext>
            </a:extLst>
          </p:cNvPr>
          <p:cNvSpPr/>
          <p:nvPr/>
        </p:nvSpPr>
        <p:spPr>
          <a:xfrm>
            <a:off x="1081483" y="4770954"/>
            <a:ext cx="1948424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600"/>
              <a:defRPr/>
            </a:pPr>
            <a:r>
              <a:rPr lang="en-US" sz="2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Book Antiqua"/>
              </a:rPr>
              <a:t>ARM MPAM</a:t>
            </a:r>
          </a:p>
        </p:txBody>
      </p:sp>
    </p:spTree>
    <p:extLst>
      <p:ext uri="{BB962C8B-B14F-4D97-AF65-F5344CB8AC3E}">
        <p14:creationId xmlns:p14="http://schemas.microsoft.com/office/powerpoint/2010/main" val="400055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形 13">
            <a:extLst>
              <a:ext uri="{FF2B5EF4-FFF2-40B4-BE49-F238E27FC236}">
                <a16:creationId xmlns:a16="http://schemas.microsoft.com/office/drawing/2014/main" id="{38D1BF1C-036B-4AC1-B7A7-BE15AE08B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7290" y="1841175"/>
            <a:ext cx="6811347" cy="4187685"/>
          </a:xfrm>
          <a:prstGeom prst="rect">
            <a:avLst/>
          </a:prstGeom>
        </p:spPr>
      </p:pic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793" y="859920"/>
            <a:ext cx="92872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How to balance QoS requirements and bandwidth utilization in MPAM?</a:t>
            </a:r>
            <a:endParaRPr lang="zh-CN" altLang="en-US" sz="3200" b="1" dirty="0"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33" y="1841175"/>
            <a:ext cx="514225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Requests 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L2 Interconnect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 interconnect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 bandwidth controller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 controller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787F2C9-A71E-48FF-8192-A301C19F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16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59ED7737-4905-4F6F-8D5B-0E72B599DD3E}"/>
              </a:ext>
            </a:extLst>
          </p:cNvPr>
          <p:cNvSpPr/>
          <p:nvPr/>
        </p:nvSpPr>
        <p:spPr>
          <a:xfrm>
            <a:off x="703378" y="1937138"/>
            <a:ext cx="4903238" cy="648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Requests issued by BE tasks block LC tasks in multiple shared components</a:t>
            </a: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2C193840-3BBA-419D-A0FA-4346927300B3}"/>
              </a:ext>
            </a:extLst>
          </p:cNvPr>
          <p:cNvCxnSpPr/>
          <p:nvPr/>
        </p:nvCxnSpPr>
        <p:spPr>
          <a:xfrm>
            <a:off x="10682288" y="3429000"/>
            <a:ext cx="0" cy="24479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17D46836-2FA4-4ADA-8BE6-E5F2F7D482A3}"/>
              </a:ext>
            </a:extLst>
          </p:cNvPr>
          <p:cNvSpPr txBox="1"/>
          <p:nvPr/>
        </p:nvSpPr>
        <p:spPr>
          <a:xfrm>
            <a:off x="10639427" y="4157663"/>
            <a:ext cx="155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single</a:t>
            </a:r>
          </a:p>
          <a:p>
            <a:pPr algn="ctr"/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queue</a:t>
            </a:r>
            <a:endParaRPr lang="zh-CN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8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E1C060A-7116-47AA-95FD-2461455A6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34" y="2561639"/>
            <a:ext cx="7118566" cy="2847426"/>
          </a:xfrm>
          <a:prstGeom prst="rect">
            <a:avLst/>
          </a:prstGeom>
        </p:spPr>
      </p:pic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793" y="859920"/>
            <a:ext cx="928722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How to balance QoS requirements and bandwidth utilization in MPAM?</a:t>
            </a:r>
            <a:endParaRPr lang="zh-CN" altLang="en-US" sz="3200" b="1" dirty="0"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57" y="2144420"/>
            <a:ext cx="4479777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Requests issued by BE tasks block LC tasks in 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shared components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marR="0" lvl="0" indent="-380990" algn="l" defTabSz="1219170" rtl="0" eaLnBrk="1" fontAlgn="base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 access priority must be enforced across all components on the memory path</a:t>
            </a: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4E55357-E2A9-4604-A094-2876AEE562E0}"/>
              </a:ext>
            </a:extLst>
          </p:cNvPr>
          <p:cNvSpPr txBox="1"/>
          <p:nvPr/>
        </p:nvSpPr>
        <p:spPr>
          <a:xfrm>
            <a:off x="5257800" y="5585809"/>
            <a:ext cx="5089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Setting: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Tailbench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co-located with memory-intensive BE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1D9598C-A6CC-4845-BCBC-91ECD3A9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17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96E12A8A-818A-4A89-A83A-762A73BF610F}"/>
              </a:ext>
            </a:extLst>
          </p:cNvPr>
          <p:cNvSpPr/>
          <p:nvPr/>
        </p:nvSpPr>
        <p:spPr>
          <a:xfrm>
            <a:off x="9447245" y="3461657"/>
            <a:ext cx="1198984" cy="10450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503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548" y="1577287"/>
            <a:ext cx="92872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Is full path priority enough?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D9C4EF-C5F1-4060-8321-FFFE749F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18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06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548" y="1577287"/>
            <a:ext cx="92872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Is full path priority enough?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17" y="2377276"/>
            <a:ext cx="10917237" cy="442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Prioritizing all LC memory accesses 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 conservative!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decreasing bandwidth utilization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1219170" fontAlgn="base">
              <a:spcBef>
                <a:spcPts val="800"/>
              </a:spcBef>
              <a:defRPr/>
            </a:pPr>
            <a:endParaRPr lang="en-US" altLang="zh-CN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defTabSz="1219170" fontAlgn="base">
              <a:spcBef>
                <a:spcPts val="800"/>
              </a:spcBef>
              <a:defRPr/>
            </a:pPr>
            <a:endParaRPr lang="en-US" altLang="zh-CN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1219170" rtl="0" eaLnBrk="1" fontAlgn="base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marR="0" lvl="0" indent="-380990" algn="l" defTabSz="1219170" rtl="0" eaLnBrk="1" fontAlgn="base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39771C9-5DF2-478A-85DC-8DC0F72D6AD6}"/>
              </a:ext>
            </a:extLst>
          </p:cNvPr>
          <p:cNvSpPr txBox="1"/>
          <p:nvPr/>
        </p:nvSpPr>
        <p:spPr>
          <a:xfrm>
            <a:off x="1301620" y="6381882"/>
            <a:ext cx="5089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Setting: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Tailbench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co-located with memory-intensive BE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221D3D8-E6C5-4AB5-89BA-F3A66482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19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13" name="Google Shape;2713;gccdabf313d_0_2619">
            <a:extLst>
              <a:ext uri="{FF2B5EF4-FFF2-40B4-BE49-F238E27FC236}">
                <a16:creationId xmlns:a16="http://schemas.microsoft.com/office/drawing/2014/main" id="{A8412385-2E65-4A40-B52E-CEFCB6F3A92B}"/>
              </a:ext>
            </a:extLst>
          </p:cNvPr>
          <p:cNvSpPr/>
          <p:nvPr/>
        </p:nvSpPr>
        <p:spPr>
          <a:xfrm>
            <a:off x="919064" y="2449092"/>
            <a:ext cx="5617029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Prioritizing all LC memory accesses </a:t>
            </a: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50054BCC-23D1-41D3-8A1B-9764B5643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4966" y="3870237"/>
            <a:ext cx="4837191" cy="2418596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97B505C-FD19-487B-AF2F-896565D37D1D}"/>
              </a:ext>
            </a:extLst>
          </p:cNvPr>
          <p:cNvCxnSpPr/>
          <p:nvPr/>
        </p:nvCxnSpPr>
        <p:spPr>
          <a:xfrm>
            <a:off x="4851918" y="4310743"/>
            <a:ext cx="0" cy="8770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B1378156-4CDB-4CAC-9393-8704A89A1708}"/>
              </a:ext>
            </a:extLst>
          </p:cNvPr>
          <p:cNvSpPr txBox="1"/>
          <p:nvPr/>
        </p:nvSpPr>
        <p:spPr>
          <a:xfrm>
            <a:off x="4086807" y="4473657"/>
            <a:ext cx="863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40.2%</a:t>
            </a:r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457" y="906542"/>
            <a:ext cx="96558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Low Core Utilization in the Data Center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17" y="2044730"/>
            <a:ext cx="756734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1219170" fontAlgn="base">
              <a:spcBef>
                <a:spcPts val="800"/>
              </a:spcBef>
              <a:defRPr/>
            </a:pPr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core utilization rate &lt; </a:t>
            </a:r>
            <a:r>
              <a:rPr lang="en-US" altLang="zh-CN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50%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most operational time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industries have to increase the expense to procure more hardware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8AD3FE4-DC35-4C25-89A3-02D898DD7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763" y="2044730"/>
            <a:ext cx="2912637" cy="291263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63CACA5-FCFC-4CA6-89F0-EAF7CC8A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2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9" name="Google Shape;2713;gccdabf313d_0_2619">
            <a:extLst>
              <a:ext uri="{FF2B5EF4-FFF2-40B4-BE49-F238E27FC236}">
                <a16:creationId xmlns:a16="http://schemas.microsoft.com/office/drawing/2014/main" id="{AF5F3260-0F3D-4AA7-9302-47F048EDE979}"/>
              </a:ext>
            </a:extLst>
          </p:cNvPr>
          <p:cNvSpPr/>
          <p:nvPr/>
        </p:nvSpPr>
        <p:spPr>
          <a:xfrm>
            <a:off x="694611" y="2152773"/>
            <a:ext cx="8230119" cy="555518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600"/>
              <a:defRPr/>
            </a:pPr>
            <a:r>
              <a:rPr lang="en-US" sz="28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Book Antiqua"/>
              </a:rPr>
              <a:t>Modern data centers suffer from low core utilization</a:t>
            </a:r>
          </a:p>
        </p:txBody>
      </p:sp>
    </p:spTree>
    <p:extLst>
      <p:ext uri="{BB962C8B-B14F-4D97-AF65-F5344CB8AC3E}">
        <p14:creationId xmlns:p14="http://schemas.microsoft.com/office/powerpoint/2010/main" val="136143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548" y="1577287"/>
            <a:ext cx="92872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Is full path priority enough?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17" y="2377276"/>
            <a:ext cx="10917237" cy="548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Prioritizing all LC memory accesses 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 conservative!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decreasing bandwidth utilization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Conflict with the default algorithm to maximize bandwidth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Thoughts: How about just prioritizing a portion of LC accesses?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1219170" fontAlgn="base">
              <a:spcBef>
                <a:spcPts val="800"/>
              </a:spcBef>
              <a:defRPr/>
            </a:pPr>
            <a:endParaRPr lang="en-US" altLang="zh-CN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defTabSz="1219170" fontAlgn="base">
              <a:spcBef>
                <a:spcPts val="800"/>
              </a:spcBef>
              <a:defRPr/>
            </a:pPr>
            <a:endParaRPr lang="en-US" altLang="zh-CN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1219170" rtl="0" eaLnBrk="1" fontAlgn="base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marR="0" lvl="0" indent="-380990" algn="l" defTabSz="1219170" rtl="0" eaLnBrk="1" fontAlgn="base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A97D684-D5F2-48D2-903D-F63DBBD3C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20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8" name="Google Shape;2713;gccdabf313d_0_2619">
            <a:extLst>
              <a:ext uri="{FF2B5EF4-FFF2-40B4-BE49-F238E27FC236}">
                <a16:creationId xmlns:a16="http://schemas.microsoft.com/office/drawing/2014/main" id="{CA5387E1-2BB5-4B31-A6AF-3E4C18B90D89}"/>
              </a:ext>
            </a:extLst>
          </p:cNvPr>
          <p:cNvSpPr/>
          <p:nvPr/>
        </p:nvSpPr>
        <p:spPr>
          <a:xfrm>
            <a:off x="919064" y="2449092"/>
            <a:ext cx="9568706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Prioritizing all LC memory accesses </a:t>
            </a:r>
          </a:p>
        </p:txBody>
      </p:sp>
      <p:sp>
        <p:nvSpPr>
          <p:cNvPr id="9" name="Google Shape;2713;gccdabf313d_0_2619">
            <a:extLst>
              <a:ext uri="{FF2B5EF4-FFF2-40B4-BE49-F238E27FC236}">
                <a16:creationId xmlns:a16="http://schemas.microsoft.com/office/drawing/2014/main" id="{EDF26EE6-E1F8-4BEC-9A59-74700858F890}"/>
              </a:ext>
            </a:extLst>
          </p:cNvPr>
          <p:cNvSpPr/>
          <p:nvPr/>
        </p:nvSpPr>
        <p:spPr>
          <a:xfrm>
            <a:off x="919064" y="4544848"/>
            <a:ext cx="9568706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Thoughts: How about just prioritizing a portion of LC accesses?</a:t>
            </a:r>
          </a:p>
        </p:txBody>
      </p:sp>
    </p:spTree>
    <p:extLst>
      <p:ext uri="{BB962C8B-B14F-4D97-AF65-F5344CB8AC3E}">
        <p14:creationId xmlns:p14="http://schemas.microsoft.com/office/powerpoint/2010/main" val="31266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548" y="1577287"/>
            <a:ext cx="92872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Is full path priority enough?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17" y="2377276"/>
            <a:ext cx="10917237" cy="602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Prioritizing all LC memory accesses 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 conservative!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decreasing bandwidth utilization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Conflict with the default algorithm to maximize bandwidth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Thoughts: How about just prioritizing a portion of LC accesses?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portion?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1219170" fontAlgn="base">
              <a:spcBef>
                <a:spcPts val="800"/>
              </a:spcBef>
              <a:defRPr/>
            </a:pPr>
            <a:endParaRPr lang="en-US" altLang="zh-CN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defTabSz="1219170" fontAlgn="base">
              <a:spcBef>
                <a:spcPts val="800"/>
              </a:spcBef>
              <a:defRPr/>
            </a:pPr>
            <a:endParaRPr lang="en-US" altLang="zh-CN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1219170" rtl="0" eaLnBrk="1" fontAlgn="base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marR="0" lvl="0" indent="-380990" algn="l" defTabSz="1219170" rtl="0" eaLnBrk="1" fontAlgn="base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1AA2D66-B05D-48F8-BC79-CE1E795B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21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8" name="Google Shape;2713;gccdabf313d_0_2619">
            <a:extLst>
              <a:ext uri="{FF2B5EF4-FFF2-40B4-BE49-F238E27FC236}">
                <a16:creationId xmlns:a16="http://schemas.microsoft.com/office/drawing/2014/main" id="{6FFF1A4B-437F-40DF-B103-53AC779909A1}"/>
              </a:ext>
            </a:extLst>
          </p:cNvPr>
          <p:cNvSpPr/>
          <p:nvPr/>
        </p:nvSpPr>
        <p:spPr>
          <a:xfrm>
            <a:off x="919064" y="2449092"/>
            <a:ext cx="9568706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Prioritizing all LC memory accesses </a:t>
            </a:r>
          </a:p>
        </p:txBody>
      </p:sp>
      <p:sp>
        <p:nvSpPr>
          <p:cNvPr id="9" name="Google Shape;2713;gccdabf313d_0_2619">
            <a:extLst>
              <a:ext uri="{FF2B5EF4-FFF2-40B4-BE49-F238E27FC236}">
                <a16:creationId xmlns:a16="http://schemas.microsoft.com/office/drawing/2014/main" id="{BBD75EC9-C820-4073-9462-0554DB7294EE}"/>
              </a:ext>
            </a:extLst>
          </p:cNvPr>
          <p:cNvSpPr/>
          <p:nvPr/>
        </p:nvSpPr>
        <p:spPr>
          <a:xfrm>
            <a:off x="919064" y="4544848"/>
            <a:ext cx="9568706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Thoughts: How about just prioritizing a portion of LC accesses?</a:t>
            </a:r>
          </a:p>
        </p:txBody>
      </p:sp>
    </p:spTree>
    <p:extLst>
      <p:ext uri="{BB962C8B-B14F-4D97-AF65-F5344CB8AC3E}">
        <p14:creationId xmlns:p14="http://schemas.microsoft.com/office/powerpoint/2010/main" val="184579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形 49">
            <a:extLst>
              <a:ext uri="{FF2B5EF4-FFF2-40B4-BE49-F238E27FC236}">
                <a16:creationId xmlns:a16="http://schemas.microsoft.com/office/drawing/2014/main" id="{2DD5192B-7CAC-4033-9F83-5DBD33BD1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8240" y="1121019"/>
            <a:ext cx="5190971" cy="5403850"/>
          </a:xfrm>
          <a:prstGeom prst="rect">
            <a:avLst/>
          </a:prstGeom>
        </p:spPr>
      </p:pic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31564" y="326560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Enforcing Memory Access Priority at Instruction-Level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29" y="1976347"/>
            <a:ext cx="6732851" cy="245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marR="0" lvl="0" indent="-380990" algn="l" defTabSz="1219170" rtl="0" eaLnBrk="1" fontAlgn="base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 servers perform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out-of-order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execution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Instructions execute parallel in the CPU </a:t>
            </a:r>
          </a:p>
          <a:p>
            <a:pPr defTabSz="1219170" fontAlgn="base">
              <a:spcBef>
                <a:spcPts val="800"/>
              </a:spcBef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89241AE-ED84-49B7-95C6-12E8AEA2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22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9" name="Google Shape;2713;gccdabf313d_0_2619">
            <a:extLst>
              <a:ext uri="{FF2B5EF4-FFF2-40B4-BE49-F238E27FC236}">
                <a16:creationId xmlns:a16="http://schemas.microsoft.com/office/drawing/2014/main" id="{06A01266-DB42-4CB6-BDF0-EFFB20680322}"/>
              </a:ext>
            </a:extLst>
          </p:cNvPr>
          <p:cNvSpPr/>
          <p:nvPr/>
        </p:nvSpPr>
        <p:spPr>
          <a:xfrm>
            <a:off x="612828" y="1923271"/>
            <a:ext cx="5516509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 servers perform </a:t>
            </a:r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out-of-order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execution</a:t>
            </a:r>
          </a:p>
        </p:txBody>
      </p:sp>
      <p:sp>
        <p:nvSpPr>
          <p:cNvPr id="13" name="Google Shape;2713;gccdabf313d_0_2619">
            <a:extLst>
              <a:ext uri="{FF2B5EF4-FFF2-40B4-BE49-F238E27FC236}">
                <a16:creationId xmlns:a16="http://schemas.microsoft.com/office/drawing/2014/main" id="{E54A3E00-1FD3-43DE-8A4C-591B430CB567}"/>
              </a:ext>
            </a:extLst>
          </p:cNvPr>
          <p:cNvSpPr/>
          <p:nvPr/>
        </p:nvSpPr>
        <p:spPr>
          <a:xfrm>
            <a:off x="612827" y="1923271"/>
            <a:ext cx="7502471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 servers perform </a:t>
            </a:r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out-of-order</a:t>
            </a: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execution</a:t>
            </a:r>
          </a:p>
        </p:txBody>
      </p:sp>
    </p:spTree>
    <p:extLst>
      <p:ext uri="{BB962C8B-B14F-4D97-AF65-F5344CB8AC3E}">
        <p14:creationId xmlns:p14="http://schemas.microsoft.com/office/powerpoint/2010/main" val="170892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形 49">
            <a:extLst>
              <a:ext uri="{FF2B5EF4-FFF2-40B4-BE49-F238E27FC236}">
                <a16:creationId xmlns:a16="http://schemas.microsoft.com/office/drawing/2014/main" id="{2DD5192B-7CAC-4033-9F83-5DBD33BD1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8240" y="1121019"/>
            <a:ext cx="5190971" cy="5403850"/>
          </a:xfrm>
          <a:prstGeom prst="rect">
            <a:avLst/>
          </a:prstGeom>
        </p:spPr>
      </p:pic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31564" y="326560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Enforcing Memory Access Priority at Instruction-Level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29" y="1976347"/>
            <a:ext cx="673285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marR="0" lvl="0" indent="-380990" algn="l" defTabSz="1219170" rtl="0" eaLnBrk="1" fontAlgn="base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 servers perform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out-of-order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execution 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Instructions execute parallel in the CPU </a:t>
            </a:r>
          </a:p>
          <a:p>
            <a:pPr defTabSz="1219170" fontAlgn="base">
              <a:spcBef>
                <a:spcPts val="800"/>
              </a:spcBef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 instructions causing a long stall on ROB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89241AE-ED84-49B7-95C6-12E8AEA2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23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15E2B5C-0E50-444B-B169-11B44B3E936B}"/>
              </a:ext>
            </a:extLst>
          </p:cNvPr>
          <p:cNvSpPr txBox="1"/>
          <p:nvPr/>
        </p:nvSpPr>
        <p:spPr>
          <a:xfrm>
            <a:off x="8056245" y="6500888"/>
            <a:ext cx="222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 Stall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581BB22D-FB5A-49E1-9020-A5F25E621D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13" y="5944253"/>
            <a:ext cx="570343" cy="570343"/>
          </a:xfrm>
          <a:prstGeom prst="rect">
            <a:avLst/>
          </a:prstGeom>
        </p:spPr>
      </p:pic>
      <p:sp>
        <p:nvSpPr>
          <p:cNvPr id="13" name="Google Shape;2713;gccdabf313d_0_2619">
            <a:extLst>
              <a:ext uri="{FF2B5EF4-FFF2-40B4-BE49-F238E27FC236}">
                <a16:creationId xmlns:a16="http://schemas.microsoft.com/office/drawing/2014/main" id="{886BDECB-2CDB-4834-A626-CA68BB20CFB5}"/>
              </a:ext>
            </a:extLst>
          </p:cNvPr>
          <p:cNvSpPr/>
          <p:nvPr/>
        </p:nvSpPr>
        <p:spPr>
          <a:xfrm>
            <a:off x="612828" y="1923271"/>
            <a:ext cx="5664147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 servers perform </a:t>
            </a:r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out-of-order</a:t>
            </a: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execution</a:t>
            </a:r>
          </a:p>
        </p:txBody>
      </p:sp>
      <p:sp>
        <p:nvSpPr>
          <p:cNvPr id="14" name="Google Shape;2713;gccdabf313d_0_2619">
            <a:extLst>
              <a:ext uri="{FF2B5EF4-FFF2-40B4-BE49-F238E27FC236}">
                <a16:creationId xmlns:a16="http://schemas.microsoft.com/office/drawing/2014/main" id="{B9CBCA82-B460-46D3-8BE0-CDD0347412C4}"/>
              </a:ext>
            </a:extLst>
          </p:cNvPr>
          <p:cNvSpPr/>
          <p:nvPr/>
        </p:nvSpPr>
        <p:spPr>
          <a:xfrm>
            <a:off x="612828" y="3194446"/>
            <a:ext cx="5664147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 instructions causing a long stall on ROB</a:t>
            </a:r>
          </a:p>
        </p:txBody>
      </p:sp>
      <p:sp>
        <p:nvSpPr>
          <p:cNvPr id="15" name="Google Shape;2713;gccdabf313d_0_2619">
            <a:extLst>
              <a:ext uri="{FF2B5EF4-FFF2-40B4-BE49-F238E27FC236}">
                <a16:creationId xmlns:a16="http://schemas.microsoft.com/office/drawing/2014/main" id="{C15A60FF-9673-44BF-8352-5317297B16C9}"/>
              </a:ext>
            </a:extLst>
          </p:cNvPr>
          <p:cNvSpPr/>
          <p:nvPr/>
        </p:nvSpPr>
        <p:spPr>
          <a:xfrm>
            <a:off x="612827" y="1923271"/>
            <a:ext cx="7502471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 servers perform </a:t>
            </a:r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out-of-order</a:t>
            </a: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execution</a:t>
            </a:r>
          </a:p>
        </p:txBody>
      </p:sp>
      <p:sp>
        <p:nvSpPr>
          <p:cNvPr id="16" name="Google Shape;2713;gccdabf313d_0_2619">
            <a:extLst>
              <a:ext uri="{FF2B5EF4-FFF2-40B4-BE49-F238E27FC236}">
                <a16:creationId xmlns:a16="http://schemas.microsoft.com/office/drawing/2014/main" id="{5DD9373D-0032-43A7-9F5B-AC2572565E03}"/>
              </a:ext>
            </a:extLst>
          </p:cNvPr>
          <p:cNvSpPr/>
          <p:nvPr/>
        </p:nvSpPr>
        <p:spPr>
          <a:xfrm>
            <a:off x="612828" y="3194446"/>
            <a:ext cx="7502472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 instructions causing a long stall on ROB</a:t>
            </a:r>
          </a:p>
        </p:txBody>
      </p:sp>
    </p:spTree>
    <p:extLst>
      <p:ext uri="{BB962C8B-B14F-4D97-AF65-F5344CB8AC3E}">
        <p14:creationId xmlns:p14="http://schemas.microsoft.com/office/powerpoint/2010/main" val="151126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形 49">
            <a:extLst>
              <a:ext uri="{FF2B5EF4-FFF2-40B4-BE49-F238E27FC236}">
                <a16:creationId xmlns:a16="http://schemas.microsoft.com/office/drawing/2014/main" id="{2DD5192B-7CAC-4033-9F83-5DBD33BD1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8240" y="1121019"/>
            <a:ext cx="5190971" cy="5403850"/>
          </a:xfrm>
          <a:prstGeom prst="rect">
            <a:avLst/>
          </a:prstGeom>
        </p:spPr>
      </p:pic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31564" y="326560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Enforcing Memory Access Priority at Instruction-Level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29" y="1976347"/>
            <a:ext cx="6732851" cy="368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marR="0" lvl="0" indent="-380990" algn="l" defTabSz="1219170" rtl="0" eaLnBrk="1" fontAlgn="base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 servers perform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out-of-order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execution 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Instructions execute parallel in the CPU </a:t>
            </a:r>
          </a:p>
          <a:p>
            <a:pPr defTabSz="1219170" fontAlgn="base">
              <a:spcBef>
                <a:spcPts val="800"/>
              </a:spcBef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 instructions causing a long stall on ROB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loads miss CPU caches and access memory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instructions are likely to depend on those loads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89241AE-ED84-49B7-95C6-12E8AEA2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24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A091934A-B9A2-4569-90D2-11F26D33C452}"/>
              </a:ext>
            </a:extLst>
          </p:cNvPr>
          <p:cNvCxnSpPr>
            <a:cxnSpLocks/>
          </p:cNvCxnSpPr>
          <p:nvPr/>
        </p:nvCxnSpPr>
        <p:spPr>
          <a:xfrm flipH="1">
            <a:off x="9046901" y="3474720"/>
            <a:ext cx="414020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D484B58C-0CF8-434C-8469-F5CDC1AE4DCA}"/>
              </a:ext>
            </a:extLst>
          </p:cNvPr>
          <p:cNvCxnSpPr>
            <a:cxnSpLocks/>
          </p:cNvCxnSpPr>
          <p:nvPr/>
        </p:nvCxnSpPr>
        <p:spPr>
          <a:xfrm flipH="1">
            <a:off x="9005569" y="3490074"/>
            <a:ext cx="5080" cy="220472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8D559995-E044-443C-BEC1-42B279A328CA}"/>
              </a:ext>
            </a:extLst>
          </p:cNvPr>
          <p:cNvCxnSpPr>
            <a:cxnSpLocks/>
          </p:cNvCxnSpPr>
          <p:nvPr/>
        </p:nvCxnSpPr>
        <p:spPr>
          <a:xfrm>
            <a:off x="9005569" y="5694794"/>
            <a:ext cx="589280" cy="0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F15E2B5C-0E50-444B-B169-11B44B3E936B}"/>
              </a:ext>
            </a:extLst>
          </p:cNvPr>
          <p:cNvSpPr txBox="1"/>
          <p:nvPr/>
        </p:nvSpPr>
        <p:spPr>
          <a:xfrm>
            <a:off x="8056245" y="6500888"/>
            <a:ext cx="222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 Stall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581BB22D-FB5A-49E1-9020-A5F25E621D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13" y="5944253"/>
            <a:ext cx="570343" cy="570343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58C91A39-3AE4-43EB-B9E2-D76E6597ECA7}"/>
              </a:ext>
            </a:extLst>
          </p:cNvPr>
          <p:cNvSpPr txBox="1"/>
          <p:nvPr/>
        </p:nvSpPr>
        <p:spPr>
          <a:xfrm>
            <a:off x="7425111" y="417694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Instruction</a:t>
            </a:r>
          </a:p>
          <a:p>
            <a:pPr algn="ctr"/>
            <a:r>
              <a:rPr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Dependency</a:t>
            </a:r>
            <a:endParaRPr lang="zh-CN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2713;gccdabf313d_0_2619">
            <a:extLst>
              <a:ext uri="{FF2B5EF4-FFF2-40B4-BE49-F238E27FC236}">
                <a16:creationId xmlns:a16="http://schemas.microsoft.com/office/drawing/2014/main" id="{8EA469D5-8152-4585-82C0-34E896E34FDE}"/>
              </a:ext>
            </a:extLst>
          </p:cNvPr>
          <p:cNvSpPr/>
          <p:nvPr/>
        </p:nvSpPr>
        <p:spPr>
          <a:xfrm>
            <a:off x="612828" y="1923271"/>
            <a:ext cx="5668910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 servers perform </a:t>
            </a:r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out-of-order</a:t>
            </a: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execution</a:t>
            </a:r>
          </a:p>
        </p:txBody>
      </p:sp>
      <p:sp>
        <p:nvSpPr>
          <p:cNvPr id="17" name="Google Shape;2713;gccdabf313d_0_2619">
            <a:extLst>
              <a:ext uri="{FF2B5EF4-FFF2-40B4-BE49-F238E27FC236}">
                <a16:creationId xmlns:a16="http://schemas.microsoft.com/office/drawing/2014/main" id="{D8646422-CEBC-456E-B274-7EC871F70756}"/>
              </a:ext>
            </a:extLst>
          </p:cNvPr>
          <p:cNvSpPr/>
          <p:nvPr/>
        </p:nvSpPr>
        <p:spPr>
          <a:xfrm>
            <a:off x="612828" y="3194446"/>
            <a:ext cx="5668910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 instructions causing a long stall on ROB</a:t>
            </a:r>
          </a:p>
        </p:txBody>
      </p:sp>
      <p:sp>
        <p:nvSpPr>
          <p:cNvPr id="18" name="Google Shape;2713;gccdabf313d_0_2619">
            <a:extLst>
              <a:ext uri="{FF2B5EF4-FFF2-40B4-BE49-F238E27FC236}">
                <a16:creationId xmlns:a16="http://schemas.microsoft.com/office/drawing/2014/main" id="{9149BAD3-3039-484F-B88A-90A8E3902903}"/>
              </a:ext>
            </a:extLst>
          </p:cNvPr>
          <p:cNvSpPr/>
          <p:nvPr/>
        </p:nvSpPr>
        <p:spPr>
          <a:xfrm>
            <a:off x="612828" y="3194446"/>
            <a:ext cx="7502472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 instructions causing a long stall on ROB</a:t>
            </a:r>
          </a:p>
        </p:txBody>
      </p:sp>
      <p:sp>
        <p:nvSpPr>
          <p:cNvPr id="19" name="Google Shape;2713;gccdabf313d_0_2619">
            <a:extLst>
              <a:ext uri="{FF2B5EF4-FFF2-40B4-BE49-F238E27FC236}">
                <a16:creationId xmlns:a16="http://schemas.microsoft.com/office/drawing/2014/main" id="{196E8CCC-E539-4EE6-800B-B058CC0595A3}"/>
              </a:ext>
            </a:extLst>
          </p:cNvPr>
          <p:cNvSpPr/>
          <p:nvPr/>
        </p:nvSpPr>
        <p:spPr>
          <a:xfrm>
            <a:off x="612827" y="1923271"/>
            <a:ext cx="7502471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 servers perform </a:t>
            </a:r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out-of-order</a:t>
            </a: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execution</a:t>
            </a:r>
          </a:p>
        </p:txBody>
      </p:sp>
    </p:spTree>
    <p:extLst>
      <p:ext uri="{BB962C8B-B14F-4D97-AF65-F5344CB8AC3E}">
        <p14:creationId xmlns:p14="http://schemas.microsoft.com/office/powerpoint/2010/main" val="32059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形 49">
            <a:extLst>
              <a:ext uri="{FF2B5EF4-FFF2-40B4-BE49-F238E27FC236}">
                <a16:creationId xmlns:a16="http://schemas.microsoft.com/office/drawing/2014/main" id="{2DD5192B-7CAC-4033-9F83-5DBD33BD1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8240" y="1121019"/>
            <a:ext cx="5190971" cy="5403850"/>
          </a:xfrm>
          <a:prstGeom prst="rect">
            <a:avLst/>
          </a:prstGeom>
        </p:spPr>
      </p:pic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31564" y="326560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Enforcing Memory Access Priority at Instruction-Level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29" y="1976347"/>
            <a:ext cx="7383784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marR="0" lvl="0" indent="-380990" algn="l" defTabSz="1219170" rtl="0" eaLnBrk="1" fontAlgn="base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 servers perform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out-of-order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execution 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Instructions execute parallel in the CPU </a:t>
            </a:r>
          </a:p>
          <a:p>
            <a:pPr defTabSz="1219170" fontAlgn="base">
              <a:spcBef>
                <a:spcPts val="800"/>
              </a:spcBef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 instructions causing a long stall on ROB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loads miss CPU caches and access memory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instructions are likely to depend on those loads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scheduling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performance-critical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memory access instructions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89241AE-ED84-49B7-95C6-12E8AEA2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25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A091934A-B9A2-4569-90D2-11F26D33C452}"/>
              </a:ext>
            </a:extLst>
          </p:cNvPr>
          <p:cNvCxnSpPr>
            <a:cxnSpLocks/>
          </p:cNvCxnSpPr>
          <p:nvPr/>
        </p:nvCxnSpPr>
        <p:spPr>
          <a:xfrm flipH="1">
            <a:off x="9046901" y="3474720"/>
            <a:ext cx="414020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D484B58C-0CF8-434C-8469-F5CDC1AE4DCA}"/>
              </a:ext>
            </a:extLst>
          </p:cNvPr>
          <p:cNvCxnSpPr>
            <a:cxnSpLocks/>
          </p:cNvCxnSpPr>
          <p:nvPr/>
        </p:nvCxnSpPr>
        <p:spPr>
          <a:xfrm flipH="1">
            <a:off x="9005569" y="3490074"/>
            <a:ext cx="5080" cy="220472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8D559995-E044-443C-BEC1-42B279A328CA}"/>
              </a:ext>
            </a:extLst>
          </p:cNvPr>
          <p:cNvCxnSpPr>
            <a:cxnSpLocks/>
          </p:cNvCxnSpPr>
          <p:nvPr/>
        </p:nvCxnSpPr>
        <p:spPr>
          <a:xfrm>
            <a:off x="9005569" y="5694794"/>
            <a:ext cx="589280" cy="0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F15E2B5C-0E50-444B-B169-11B44B3E936B}"/>
              </a:ext>
            </a:extLst>
          </p:cNvPr>
          <p:cNvSpPr txBox="1"/>
          <p:nvPr/>
        </p:nvSpPr>
        <p:spPr>
          <a:xfrm>
            <a:off x="8056245" y="6500888"/>
            <a:ext cx="222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 Stall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581BB22D-FB5A-49E1-9020-A5F25E621D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13" y="5944253"/>
            <a:ext cx="570343" cy="570343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58C91A39-3AE4-43EB-B9E2-D76E6597ECA7}"/>
              </a:ext>
            </a:extLst>
          </p:cNvPr>
          <p:cNvSpPr txBox="1"/>
          <p:nvPr/>
        </p:nvSpPr>
        <p:spPr>
          <a:xfrm>
            <a:off x="7425111" y="417694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Instruction</a:t>
            </a:r>
          </a:p>
          <a:p>
            <a:pPr algn="ctr"/>
            <a:r>
              <a:rPr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Dependency</a:t>
            </a:r>
            <a:endParaRPr lang="zh-CN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2713;gccdabf313d_0_2619">
            <a:extLst>
              <a:ext uri="{FF2B5EF4-FFF2-40B4-BE49-F238E27FC236}">
                <a16:creationId xmlns:a16="http://schemas.microsoft.com/office/drawing/2014/main" id="{FA026CCB-8C46-4CB6-912E-993C4476FDAC}"/>
              </a:ext>
            </a:extLst>
          </p:cNvPr>
          <p:cNvSpPr/>
          <p:nvPr/>
        </p:nvSpPr>
        <p:spPr>
          <a:xfrm>
            <a:off x="612827" y="1923271"/>
            <a:ext cx="7502471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 servers perform </a:t>
            </a:r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out-of-order</a:t>
            </a: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execution</a:t>
            </a:r>
          </a:p>
        </p:txBody>
      </p:sp>
      <p:sp>
        <p:nvSpPr>
          <p:cNvPr id="16" name="Google Shape;2713;gccdabf313d_0_2619">
            <a:extLst>
              <a:ext uri="{FF2B5EF4-FFF2-40B4-BE49-F238E27FC236}">
                <a16:creationId xmlns:a16="http://schemas.microsoft.com/office/drawing/2014/main" id="{86838FED-9B3B-4107-B262-3ECB2A8E1D9B}"/>
              </a:ext>
            </a:extLst>
          </p:cNvPr>
          <p:cNvSpPr/>
          <p:nvPr/>
        </p:nvSpPr>
        <p:spPr>
          <a:xfrm>
            <a:off x="612828" y="3194446"/>
            <a:ext cx="7502472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 instructions causing a long stall on ROB</a:t>
            </a:r>
          </a:p>
        </p:txBody>
      </p:sp>
      <p:sp>
        <p:nvSpPr>
          <p:cNvPr id="17" name="Google Shape;2713;gccdabf313d_0_2619">
            <a:extLst>
              <a:ext uri="{FF2B5EF4-FFF2-40B4-BE49-F238E27FC236}">
                <a16:creationId xmlns:a16="http://schemas.microsoft.com/office/drawing/2014/main" id="{0A0B77C5-B4F9-4F9A-BC3D-DAACF9FAD9AA}"/>
              </a:ext>
            </a:extLst>
          </p:cNvPr>
          <p:cNvSpPr/>
          <p:nvPr/>
        </p:nvSpPr>
        <p:spPr>
          <a:xfrm>
            <a:off x="612827" y="5170981"/>
            <a:ext cx="7502473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scheduling </a:t>
            </a:r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performance-critical</a:t>
            </a: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memory access instructions</a:t>
            </a:r>
          </a:p>
        </p:txBody>
      </p:sp>
    </p:spTree>
    <p:extLst>
      <p:ext uri="{BB962C8B-B14F-4D97-AF65-F5344CB8AC3E}">
        <p14:creationId xmlns:p14="http://schemas.microsoft.com/office/powerpoint/2010/main" val="32750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Enforcing Memory Access Priority at Instruction-Level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63" y="1797784"/>
            <a:ext cx="9674171" cy="228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marR="0" lvl="0" indent="-380990" algn="l" defTabSz="1219170" rtl="0" eaLnBrk="1" fontAlgn="base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Huge instruction footprint in data centers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Difficult to track all loads</a:t>
            </a:r>
          </a:p>
          <a:p>
            <a:pPr marL="380990" marR="0" lvl="0" indent="-380990" algn="l" defTabSz="1219170" rtl="0" eaLnBrk="1" fontAlgn="base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1219170" fontAlgn="base">
              <a:spcBef>
                <a:spcPts val="800"/>
              </a:spcBef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08EAF4A-7559-4DF5-9F22-81112E13C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26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8" name="Google Shape;2713;gccdabf313d_0_2619">
            <a:extLst>
              <a:ext uri="{FF2B5EF4-FFF2-40B4-BE49-F238E27FC236}">
                <a16:creationId xmlns:a16="http://schemas.microsoft.com/office/drawing/2014/main" id="{A6AE1A1A-A078-4876-81C6-953B38222B4A}"/>
              </a:ext>
            </a:extLst>
          </p:cNvPr>
          <p:cNvSpPr/>
          <p:nvPr/>
        </p:nvSpPr>
        <p:spPr>
          <a:xfrm>
            <a:off x="680266" y="1797784"/>
            <a:ext cx="6844874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600"/>
              <a:defRPr/>
            </a:pPr>
            <a:r>
              <a:rPr lang="en-US" sz="2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Book Antiqua"/>
              </a:rPr>
              <a:t>Huge instruction footprint in data centers</a:t>
            </a:r>
          </a:p>
        </p:txBody>
      </p:sp>
    </p:spTree>
    <p:extLst>
      <p:ext uri="{BB962C8B-B14F-4D97-AF65-F5344CB8AC3E}">
        <p14:creationId xmlns:p14="http://schemas.microsoft.com/office/powerpoint/2010/main" val="24894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Enforcing Memory Access Priority at Instruction-Level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64" y="1797784"/>
            <a:ext cx="7234216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marR="0" lvl="0" indent="-380990" algn="l" defTabSz="1219170" rtl="0" eaLnBrk="1" fontAlgn="base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Huge instruction footprint in data centers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Difficult to track all loads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marR="0" lvl="0" indent="-380990" algn="l" defTabSz="1219170" rtl="0" eaLnBrk="1" fontAlgn="base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Fewer than 10% of the load instructions cause over 95% of the ROB stall cycles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Opportunity to identify performance-critical loads</a:t>
            </a:r>
          </a:p>
          <a:p>
            <a:pPr lvl="0" defTabSz="1219170" fontAlgn="base">
              <a:spcBef>
                <a:spcPts val="800"/>
              </a:spcBef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73AA471-5184-4C38-A4DC-FDD7E22D4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61" y="2854886"/>
            <a:ext cx="3538750" cy="265406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A6EFAED-DFC8-4F84-A34D-11F11775C174}"/>
              </a:ext>
            </a:extLst>
          </p:cNvPr>
          <p:cNvSpPr txBox="1"/>
          <p:nvPr/>
        </p:nvSpPr>
        <p:spPr>
          <a:xfrm>
            <a:off x="6917611" y="5621398"/>
            <a:ext cx="5089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Setting: Silo (database application) co-located with memory-intensive BE tasks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91F94FB-EF10-402F-8230-DA3AE173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27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13" name="Google Shape;2713;gccdabf313d_0_2619">
            <a:extLst>
              <a:ext uri="{FF2B5EF4-FFF2-40B4-BE49-F238E27FC236}">
                <a16:creationId xmlns:a16="http://schemas.microsoft.com/office/drawing/2014/main" id="{921FEC74-A339-4FE3-B792-E098A33C912F}"/>
              </a:ext>
            </a:extLst>
          </p:cNvPr>
          <p:cNvSpPr/>
          <p:nvPr/>
        </p:nvSpPr>
        <p:spPr>
          <a:xfrm>
            <a:off x="680266" y="1797784"/>
            <a:ext cx="6835542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600"/>
              <a:defRPr/>
            </a:pPr>
            <a:r>
              <a:rPr lang="en-US" sz="2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Book Antiqua"/>
              </a:rPr>
              <a:t>Huge instruction footprint in data centers</a:t>
            </a:r>
          </a:p>
        </p:txBody>
      </p:sp>
      <p:sp>
        <p:nvSpPr>
          <p:cNvPr id="14" name="Google Shape;2713;gccdabf313d_0_2619">
            <a:extLst>
              <a:ext uri="{FF2B5EF4-FFF2-40B4-BE49-F238E27FC236}">
                <a16:creationId xmlns:a16="http://schemas.microsoft.com/office/drawing/2014/main" id="{47CD6100-4E71-44F3-9ED2-F189BF9BFDB3}"/>
              </a:ext>
            </a:extLst>
          </p:cNvPr>
          <p:cNvSpPr/>
          <p:nvPr/>
        </p:nvSpPr>
        <p:spPr>
          <a:xfrm>
            <a:off x="680266" y="3672066"/>
            <a:ext cx="6835542" cy="763676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Fewer than 10% of the load instructions cause over 95% of the ROB stall cycles</a:t>
            </a:r>
          </a:p>
        </p:txBody>
      </p:sp>
    </p:spTree>
    <p:extLst>
      <p:ext uri="{BB962C8B-B14F-4D97-AF65-F5344CB8AC3E}">
        <p14:creationId xmlns:p14="http://schemas.microsoft.com/office/powerpoint/2010/main" val="37111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Design Insights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29" y="1976347"/>
            <a:ext cx="10602486" cy="29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Issue: QoS violation occurs due to bandwidth contention</a:t>
            </a:r>
          </a:p>
          <a:p>
            <a:pPr defTabSz="1219170" fontAlgn="base">
              <a:spcBef>
                <a:spcPts val="800"/>
              </a:spcBef>
              <a:defRPr/>
            </a:pPr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Insight #1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Memory access priority must be enforced across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the memory path</a:t>
            </a:r>
          </a:p>
          <a:p>
            <a:pPr marL="38099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marR="0" lvl="0" indent="-380990" algn="l" defTabSz="1219170" rtl="0" eaLnBrk="1" fontAlgn="base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1219170" fontAlgn="base">
              <a:spcBef>
                <a:spcPts val="800"/>
              </a:spcBef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8682E03-708F-42F7-BCB7-3408F6AE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28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8" name="Google Shape;2713;gccdabf313d_0_2619">
            <a:extLst>
              <a:ext uri="{FF2B5EF4-FFF2-40B4-BE49-F238E27FC236}">
                <a16:creationId xmlns:a16="http://schemas.microsoft.com/office/drawing/2014/main" id="{08459E84-735C-47DB-90AF-D0A7C515C771}"/>
              </a:ext>
            </a:extLst>
          </p:cNvPr>
          <p:cNvSpPr/>
          <p:nvPr/>
        </p:nvSpPr>
        <p:spPr>
          <a:xfrm>
            <a:off x="612829" y="1912106"/>
            <a:ext cx="9116661" cy="520795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Issue: QoS violation occurs due to bandwidth contention</a:t>
            </a:r>
          </a:p>
        </p:txBody>
      </p:sp>
    </p:spTree>
    <p:extLst>
      <p:ext uri="{BB962C8B-B14F-4D97-AF65-F5344CB8AC3E}">
        <p14:creationId xmlns:p14="http://schemas.microsoft.com/office/powerpoint/2010/main" val="121564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Design Insights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6">
                <a:extLst>
                  <a:ext uri="{FF2B5EF4-FFF2-40B4-BE49-F238E27FC236}">
                    <a16:creationId xmlns:a16="http://schemas.microsoft.com/office/drawing/2014/main" id="{DD3BAA82-121A-4C43-B81D-2D31C6090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829" y="1976347"/>
                <a:ext cx="9940093" cy="3929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80990" indent="-380990" defTabSz="1219170" fontAlgn="base">
                  <a:spcBef>
                    <a:spcPts val="8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Issue: QoS violation occurs due to bandwidth contention</a:t>
                </a:r>
              </a:p>
              <a:p>
                <a:pPr defTabSz="1219170" fontAlgn="base">
                  <a:spcBef>
                    <a:spcPts val="800"/>
                  </a:spcBef>
                  <a:defRPr/>
                </a:pPr>
                <a:r>
                  <a:rPr lang="en-US" altLang="zh-CN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Insight #1</a:t>
                </a:r>
                <a:r>
                  <a:rPr lang="en-US" altLang="zh-CN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Memory access priority must be enforced across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all</a:t>
                </a:r>
                <a:r>
                  <a:rPr lang="en-US" altLang="zh-CN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components</a:t>
                </a:r>
                <a:r>
                  <a:rPr lang="en-US" altLang="zh-CN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on the memory path</a:t>
                </a:r>
              </a:p>
              <a:p>
                <a:pPr marL="380990" indent="-380990" defTabSz="1219170" fontAlgn="base">
                  <a:spcBef>
                    <a:spcPts val="800"/>
                  </a:spcBef>
                  <a:buFont typeface="Arial" panose="020B0604020202020204" pitchFamily="34" charset="0"/>
                  <a:buChar char="•"/>
                  <a:defRPr/>
                </a:pPr>
                <a:endParaRPr lang="en-US" altLang="zh-CN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80990" indent="-380990" defTabSz="1219170" fontAlgn="base">
                  <a:spcBef>
                    <a:spcPts val="8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Issue: Prioritizing all LC access </a:t>
                </a:r>
                <a14:m>
                  <m:oMath xmlns:m="http://schemas.openxmlformats.org/officeDocument/2006/math">
                    <m:r>
                      <a:rPr lang="en-US" altLang="zh-CN" sz="2800" b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low bandwidth utilization</a:t>
                </a:r>
              </a:p>
              <a:p>
                <a:pPr defTabSz="1219170" fontAlgn="base">
                  <a:spcBef>
                    <a:spcPts val="800"/>
                  </a:spcBef>
                  <a:defRPr/>
                </a:pPr>
                <a:r>
                  <a:rPr lang="en-US" altLang="zh-CN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Insight #2</a:t>
                </a:r>
                <a:r>
                  <a:rPr lang="en-US" altLang="zh-CN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Identifying and prioritizing the portion of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performance-critical</a:t>
                </a:r>
                <a:r>
                  <a:rPr lang="en-US" altLang="zh-CN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load instructions</a:t>
                </a:r>
                <a:endParaRPr lang="en-US" altLang="zh-CN" sz="2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defTabSz="1219170" fontAlgn="base">
                  <a:spcBef>
                    <a:spcPts val="800"/>
                  </a:spcBef>
                  <a:defRPr/>
                </a:pP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矩形 16">
                <a:extLst>
                  <a:ext uri="{FF2B5EF4-FFF2-40B4-BE49-F238E27FC236}">
                    <a16:creationId xmlns:a16="http://schemas.microsoft.com/office/drawing/2014/main" id="{DD3BAA82-121A-4C43-B81D-2D31C6090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829" y="1976347"/>
                <a:ext cx="9940093" cy="3929281"/>
              </a:xfrm>
              <a:prstGeom prst="rect">
                <a:avLst/>
              </a:prstGeom>
              <a:blipFill>
                <a:blip r:embed="rId3"/>
                <a:stretch>
                  <a:fillRect l="-1288" t="-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6A9A74C-AA56-4D1C-A237-D58EC699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29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9" name="Google Shape;2713;gccdabf313d_0_2619">
            <a:extLst>
              <a:ext uri="{FF2B5EF4-FFF2-40B4-BE49-F238E27FC236}">
                <a16:creationId xmlns:a16="http://schemas.microsoft.com/office/drawing/2014/main" id="{FEE8F97A-DF55-4969-A2EE-8E323C4893BD}"/>
              </a:ext>
            </a:extLst>
          </p:cNvPr>
          <p:cNvSpPr/>
          <p:nvPr/>
        </p:nvSpPr>
        <p:spPr>
          <a:xfrm>
            <a:off x="612829" y="1912106"/>
            <a:ext cx="9116661" cy="520795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Issue: QoS violation occurs due to bandwidth contention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2713;gccdabf313d_0_2619">
                <a:extLst>
                  <a:ext uri="{FF2B5EF4-FFF2-40B4-BE49-F238E27FC236}">
                    <a16:creationId xmlns:a16="http://schemas.microsoft.com/office/drawing/2014/main" id="{25C0085D-E3FA-4854-B642-2E118A621A16}"/>
                  </a:ext>
                </a:extLst>
              </p:cNvPr>
              <p:cNvSpPr/>
              <p:nvPr/>
            </p:nvSpPr>
            <p:spPr>
              <a:xfrm>
                <a:off x="612829" y="3904305"/>
                <a:ext cx="9116661" cy="520795"/>
              </a:xfrm>
              <a:prstGeom prst="roundRect">
                <a:avLst>
                  <a:gd name="adj" fmla="val 16667"/>
                </a:avLst>
              </a:prstGeom>
              <a:solidFill>
                <a:srgbClr val="9A0000"/>
              </a:solidFill>
              <a:ln>
                <a:noFill/>
              </a:ln>
            </p:spPr>
            <p:txBody>
              <a:bodyPr spcFirstLastPara="1" wrap="square" lIns="274320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3600"/>
                  <a:defRPr/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Issue: Prioritizing all LC access </a:t>
                </a:r>
                <a14:m>
                  <m:oMath xmlns:m="http://schemas.openxmlformats.org/officeDocument/2006/math">
                    <m:r>
                      <a:rPr lang="en-US" altLang="zh-CN" sz="2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8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low bandwidth utilization</a:t>
                </a:r>
              </a:p>
            </p:txBody>
          </p:sp>
        </mc:Choice>
        <mc:Fallback xmlns="">
          <p:sp>
            <p:nvSpPr>
              <p:cNvPr id="13" name="Google Shape;2713;gccdabf313d_0_2619">
                <a:extLst>
                  <a:ext uri="{FF2B5EF4-FFF2-40B4-BE49-F238E27FC236}">
                    <a16:creationId xmlns:a16="http://schemas.microsoft.com/office/drawing/2014/main" id="{25C0085D-E3FA-4854-B642-2E118A621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29" y="3904305"/>
                <a:ext cx="9116661" cy="520795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 t="-10465" r="-268" b="-33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4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457" y="906542"/>
            <a:ext cx="965580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Tasks Co-location to Enhance Utilization</a:t>
            </a:r>
            <a:endParaRPr lang="zh-CN" altLang="en-US" sz="3600" dirty="0"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17" y="1714401"/>
            <a:ext cx="7606289" cy="134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Co-locating best-effort tasks with latency-critical tasks</a:t>
            </a:r>
          </a:p>
          <a:p>
            <a:pPr lvl="0" defTabSz="1219170" fontAlgn="base">
              <a:spcBef>
                <a:spcPts val="800"/>
              </a:spcBef>
              <a:defRPr/>
            </a:pPr>
            <a:endParaRPr lang="en-US" altLang="zh-CN" sz="2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defTabSz="1219170" fontAlgn="base">
              <a:spcBef>
                <a:spcPts val="800"/>
              </a:spcBef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8AD3FE4-DC35-4C25-89A3-02D898DD7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5" y="2167772"/>
            <a:ext cx="2643197" cy="264319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9D05FD2-535D-4067-BA30-D911A44B52B9}"/>
              </a:ext>
            </a:extLst>
          </p:cNvPr>
          <p:cNvSpPr txBox="1"/>
          <p:nvPr/>
        </p:nvSpPr>
        <p:spPr>
          <a:xfrm>
            <a:off x="8753026" y="571173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LC</a:t>
            </a:r>
            <a:endParaRPr lang="zh-CN" altLang="en-US" i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486471D-BA30-489C-AA39-75EBF800BD73}"/>
              </a:ext>
            </a:extLst>
          </p:cNvPr>
          <p:cNvSpPr txBox="1"/>
          <p:nvPr/>
        </p:nvSpPr>
        <p:spPr>
          <a:xfrm>
            <a:off x="10651041" y="571298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BE </a:t>
            </a:r>
            <a:endParaRPr lang="zh-CN" altLang="en-US" i="1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BF27778-D231-4A2E-8648-38FC5988D1D7}"/>
              </a:ext>
            </a:extLst>
          </p:cNvPr>
          <p:cNvCxnSpPr>
            <a:cxnSpLocks/>
          </p:cNvCxnSpPr>
          <p:nvPr/>
        </p:nvCxnSpPr>
        <p:spPr>
          <a:xfrm flipV="1">
            <a:off x="9086864" y="4775120"/>
            <a:ext cx="384314" cy="4069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84519BC-2746-40DF-924C-C030AC0513C1}"/>
              </a:ext>
            </a:extLst>
          </p:cNvPr>
          <p:cNvCxnSpPr>
            <a:cxnSpLocks/>
          </p:cNvCxnSpPr>
          <p:nvPr/>
        </p:nvCxnSpPr>
        <p:spPr>
          <a:xfrm flipH="1" flipV="1">
            <a:off x="10161385" y="4768266"/>
            <a:ext cx="371874" cy="4069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5083E2FB-73FF-4467-ABBC-F78DC76A5B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548" y="5237574"/>
            <a:ext cx="1979430" cy="47540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DC145F8-8DB4-47AA-BDF6-93ABE6FC70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78" y="4662973"/>
            <a:ext cx="2436915" cy="162461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9C728D5-6A4C-48DC-B18A-D754A8C9F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3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644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Design Challenge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29" y="1976347"/>
            <a:ext cx="10602486" cy="253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Challenge: How to identify critical load in data center applications?</a:t>
            </a:r>
          </a:p>
          <a:p>
            <a:pPr marL="38099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defTabSz="1219170" fontAlgn="base">
              <a:spcBef>
                <a:spcPts val="800"/>
              </a:spcBef>
              <a:defRPr/>
            </a:pPr>
            <a:endParaRPr lang="en-US" altLang="zh-CN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1219170" fontAlgn="base">
              <a:spcBef>
                <a:spcPts val="800"/>
              </a:spcBef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5300BE-5BFB-45D6-9D93-D5F0111B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30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40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Design Challenge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29" y="1976347"/>
            <a:ext cx="1060248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Challenge: How to identify critical load in data center applications?</a:t>
            </a:r>
          </a:p>
          <a:p>
            <a:pPr marL="38099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Relying on a few commonly available hardware features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Lightweight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Incurring minimal performance and storage overhead to face huge instruction footprint</a:t>
            </a:r>
          </a:p>
          <a:p>
            <a:pPr marL="38099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defTabSz="1219170" fontAlgn="base">
              <a:spcBef>
                <a:spcPts val="800"/>
              </a:spcBef>
              <a:defRPr/>
            </a:pPr>
            <a:endParaRPr lang="en-US" altLang="zh-CN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1219170" fontAlgn="base">
              <a:spcBef>
                <a:spcPts val="800"/>
              </a:spcBef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5300BE-5BFB-45D6-9D93-D5F0111B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31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9" name="Google Shape;2713;gccdabf313d_0_2619">
            <a:extLst>
              <a:ext uri="{FF2B5EF4-FFF2-40B4-BE49-F238E27FC236}">
                <a16:creationId xmlns:a16="http://schemas.microsoft.com/office/drawing/2014/main" id="{20A301C1-5502-445A-A00D-5BA9D2EB2469}"/>
              </a:ext>
            </a:extLst>
          </p:cNvPr>
          <p:cNvSpPr/>
          <p:nvPr/>
        </p:nvSpPr>
        <p:spPr>
          <a:xfrm>
            <a:off x="612829" y="3101872"/>
            <a:ext cx="1757147" cy="520795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</p:txBody>
      </p:sp>
      <p:sp>
        <p:nvSpPr>
          <p:cNvPr id="13" name="Google Shape;2713;gccdabf313d_0_2619">
            <a:extLst>
              <a:ext uri="{FF2B5EF4-FFF2-40B4-BE49-F238E27FC236}">
                <a16:creationId xmlns:a16="http://schemas.microsoft.com/office/drawing/2014/main" id="{8415249E-0831-412E-AF40-D63C1F141E3A}"/>
              </a:ext>
            </a:extLst>
          </p:cNvPr>
          <p:cNvSpPr/>
          <p:nvPr/>
        </p:nvSpPr>
        <p:spPr>
          <a:xfrm>
            <a:off x="612828" y="4639868"/>
            <a:ext cx="2312319" cy="520795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Lightweight</a:t>
            </a:r>
          </a:p>
        </p:txBody>
      </p:sp>
    </p:spTree>
    <p:extLst>
      <p:ext uri="{BB962C8B-B14F-4D97-AF65-F5344CB8AC3E}">
        <p14:creationId xmlns:p14="http://schemas.microsoft.com/office/powerpoint/2010/main" val="6296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562" y="1559033"/>
            <a:ext cx="98835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Pivot</a:t>
            </a:r>
            <a:endParaRPr kumimoji="0" lang="zh-CN" altLang="en-US" sz="40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FE49919-5779-4344-A026-19DF7006C8A1}"/>
              </a:ext>
            </a:extLst>
          </p:cNvPr>
          <p:cNvSpPr txBox="1"/>
          <p:nvPr/>
        </p:nvSpPr>
        <p:spPr>
          <a:xfrm>
            <a:off x="1512784" y="2298778"/>
            <a:ext cx="952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spc="12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Criticality-Aware Instruction-Centric Bandwidth</a:t>
            </a:r>
          </a:p>
          <a:p>
            <a:pPr lvl="0" algn="ctr"/>
            <a:r>
              <a:rPr lang="en-US" altLang="zh-CN" sz="2800" b="1" spc="12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Partitioning for Data Center Applications</a:t>
            </a:r>
            <a:endParaRPr kumimoji="0" lang="zh-CN" altLang="en-US" sz="2800" b="1" i="0" u="none" strike="noStrike" kern="1200" cap="none" spc="12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7E251A-6D1D-4D71-AEDD-B4579FB5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32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56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How to identify critical load</a:t>
            </a:r>
            <a:r>
              <a:rPr kumimoji="0" lang="zh-CN" alt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？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69" y="1786702"/>
            <a:ext cx="10602486" cy="466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Utilizing instruction tracing and performance monitoring tools</a:t>
            </a:r>
            <a:endParaRPr lang="en-US" altLang="zh-C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Lightweight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portion of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loads lead to almost all ROB stall cycles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Offline profiling to reduce loads that need to be tracked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latin typeface="Calibri" panose="020F0502020204030204"/>
                <a:ea typeface="Calibri" panose="020F0502020204030204"/>
                <a:cs typeface="Calibri" panose="020F0502020204030204"/>
                <a:sym typeface="Wingdings" panose="05000000000000000000" pitchFamily="2" charset="2"/>
              </a:rPr>
              <a:t>A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Wingdings" panose="05000000000000000000" pitchFamily="2" charset="2"/>
              </a:rPr>
              <a:t>two-phase profiling </a:t>
            </a:r>
            <a:r>
              <a:rPr lang="en-US" altLang="zh-CN" sz="2800" dirty="0">
                <a:latin typeface="Calibri" panose="020F0502020204030204"/>
                <a:ea typeface="Calibri" panose="020F0502020204030204"/>
                <a:cs typeface="Calibri" panose="020F0502020204030204"/>
                <a:sym typeface="Wingdings" panose="05000000000000000000" pitchFamily="2" charset="2"/>
              </a:rPr>
              <a:t>approach</a:t>
            </a:r>
            <a:endParaRPr lang="en-US" altLang="zh-CN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defTabSz="1219170" fontAlgn="base">
              <a:spcBef>
                <a:spcPts val="800"/>
              </a:spcBef>
              <a:defRPr/>
            </a:pPr>
            <a:endParaRPr lang="en-US" altLang="zh-CN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1219170" fontAlgn="base">
              <a:spcBef>
                <a:spcPts val="800"/>
              </a:spcBef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5300BE-5BFB-45D6-9D93-D5F0111B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33</a:t>
            </a:fld>
            <a:endParaRPr lang="zh-CN" altLang="en-US" sz="24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8" name="Google Shape;2713;gccdabf313d_0_2619">
            <a:extLst>
              <a:ext uri="{FF2B5EF4-FFF2-40B4-BE49-F238E27FC236}">
                <a16:creationId xmlns:a16="http://schemas.microsoft.com/office/drawing/2014/main" id="{75834624-7E58-49EB-ACE8-069AFF758AF7}"/>
              </a:ext>
            </a:extLst>
          </p:cNvPr>
          <p:cNvSpPr/>
          <p:nvPr/>
        </p:nvSpPr>
        <p:spPr>
          <a:xfrm>
            <a:off x="653469" y="1846905"/>
            <a:ext cx="2312319" cy="520795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</p:txBody>
      </p:sp>
      <p:sp>
        <p:nvSpPr>
          <p:cNvPr id="9" name="Google Shape;2713;gccdabf313d_0_2619">
            <a:extLst>
              <a:ext uri="{FF2B5EF4-FFF2-40B4-BE49-F238E27FC236}">
                <a16:creationId xmlns:a16="http://schemas.microsoft.com/office/drawing/2014/main" id="{B1D0776E-A97E-4A11-83BE-30DABC9917FB}"/>
              </a:ext>
            </a:extLst>
          </p:cNvPr>
          <p:cNvSpPr/>
          <p:nvPr/>
        </p:nvSpPr>
        <p:spPr>
          <a:xfrm>
            <a:off x="653469" y="3362536"/>
            <a:ext cx="2312319" cy="520795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Lightweight</a:t>
            </a:r>
          </a:p>
        </p:txBody>
      </p:sp>
    </p:spTree>
    <p:extLst>
      <p:ext uri="{BB962C8B-B14F-4D97-AF65-F5344CB8AC3E}">
        <p14:creationId xmlns:p14="http://schemas.microsoft.com/office/powerpoint/2010/main" val="295057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820686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Pivot</a:t>
            </a:r>
            <a:endParaRPr kumimoji="0" lang="zh-CN" altLang="en-US" sz="3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33" y="1402567"/>
            <a:ext cx="10344067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instruction-centric memory bandwidth partitioning solution for data center applications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Calibri" panose="020F0502020204030204"/>
                <a:ea typeface="Calibri" panose="020F0502020204030204"/>
                <a:cs typeface="Calibri" panose="020F0502020204030204"/>
                <a:sym typeface="Wingdings" panose="05000000000000000000" pitchFamily="2" charset="2"/>
              </a:rPr>
              <a:t>A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Wingdings" panose="05000000000000000000" pitchFamily="2" charset="2"/>
              </a:rPr>
              <a:t>two-phase profiling </a:t>
            </a:r>
            <a:r>
              <a:rPr lang="en-US" altLang="zh-CN" sz="2000" dirty="0">
                <a:latin typeface="Calibri" panose="020F0502020204030204"/>
                <a:ea typeface="Calibri" panose="020F0502020204030204"/>
                <a:cs typeface="Calibri" panose="020F0502020204030204"/>
                <a:sym typeface="Wingdings" panose="05000000000000000000" pitchFamily="2" charset="2"/>
              </a:rPr>
              <a:t>approach to predict performance-critical loads</a:t>
            </a: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1219170" fontAlgn="base">
              <a:spcBef>
                <a:spcPts val="800"/>
              </a:spcBef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428FBCF-1BEA-45D3-A5CB-59A147AD9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21" y="2360003"/>
            <a:ext cx="7031695" cy="3751547"/>
          </a:xfrm>
          <a:prstGeom prst="rect">
            <a:avLst/>
          </a:prstGeom>
        </p:spPr>
      </p:pic>
      <p:sp>
        <p:nvSpPr>
          <p:cNvPr id="8" name="矩形 16">
            <a:extLst>
              <a:ext uri="{FF2B5EF4-FFF2-40B4-BE49-F238E27FC236}">
                <a16:creationId xmlns:a16="http://schemas.microsoft.com/office/drawing/2014/main" id="{70AC0AAE-5590-4180-BD14-85B816EBB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45" y="2381483"/>
            <a:ext cx="444039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Offline 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rofiling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Marking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potentially critical loads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Minimizing storage and monitoring overhead</a:t>
            </a: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Verifying 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ritical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load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 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criticality is different in co-location scenarios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Prioritizing critical load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meet QoS requirements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7933300-64C9-47FD-AD78-D5F99D86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34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13" name="Google Shape;2713;gccdabf313d_0_2619">
            <a:extLst>
              <a:ext uri="{FF2B5EF4-FFF2-40B4-BE49-F238E27FC236}">
                <a16:creationId xmlns:a16="http://schemas.microsoft.com/office/drawing/2014/main" id="{C80AD82B-1C2D-4D5B-9E8D-1CFA361FF546}"/>
              </a:ext>
            </a:extLst>
          </p:cNvPr>
          <p:cNvSpPr/>
          <p:nvPr/>
        </p:nvSpPr>
        <p:spPr>
          <a:xfrm>
            <a:off x="555170" y="2368452"/>
            <a:ext cx="3004458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Offline profiling</a:t>
            </a:r>
          </a:p>
        </p:txBody>
      </p:sp>
      <p:sp>
        <p:nvSpPr>
          <p:cNvPr id="14" name="Google Shape;2713;gccdabf313d_0_2619">
            <a:extLst>
              <a:ext uri="{FF2B5EF4-FFF2-40B4-BE49-F238E27FC236}">
                <a16:creationId xmlns:a16="http://schemas.microsoft.com/office/drawing/2014/main" id="{C8BFC758-66BA-4B6B-83F3-5F0A47AA8636}"/>
              </a:ext>
            </a:extLst>
          </p:cNvPr>
          <p:cNvSpPr/>
          <p:nvPr/>
        </p:nvSpPr>
        <p:spPr>
          <a:xfrm>
            <a:off x="555170" y="3900843"/>
            <a:ext cx="3004458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Verifying critical load</a:t>
            </a:r>
          </a:p>
        </p:txBody>
      </p:sp>
      <p:sp>
        <p:nvSpPr>
          <p:cNvPr id="15" name="Google Shape;2713;gccdabf313d_0_2619">
            <a:extLst>
              <a:ext uri="{FF2B5EF4-FFF2-40B4-BE49-F238E27FC236}">
                <a16:creationId xmlns:a16="http://schemas.microsoft.com/office/drawing/2014/main" id="{4A379D1D-4182-4548-9768-60FC1D90CD00}"/>
              </a:ext>
            </a:extLst>
          </p:cNvPr>
          <p:cNvSpPr/>
          <p:nvPr/>
        </p:nvSpPr>
        <p:spPr>
          <a:xfrm>
            <a:off x="555169" y="4988996"/>
            <a:ext cx="3004459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Prioritizing critical load</a:t>
            </a:r>
          </a:p>
        </p:txBody>
      </p:sp>
    </p:spTree>
    <p:extLst>
      <p:ext uri="{BB962C8B-B14F-4D97-AF65-F5344CB8AC3E}">
        <p14:creationId xmlns:p14="http://schemas.microsoft.com/office/powerpoint/2010/main" val="21476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800ADE89-8345-4F84-8AE3-234472A83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8213" y="1990544"/>
            <a:ext cx="10996613" cy="2914619"/>
          </a:xfrm>
          <a:prstGeom prst="rect">
            <a:avLst/>
          </a:prstGeom>
        </p:spPr>
      </p:pic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Offline Profiling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28" y="1976347"/>
            <a:ext cx="5268859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Co-running the LC and stress BE tasks 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BE task consumes extensive memory bandwidth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load instructions that remain non-critical have good locality or instruction-level parallelism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C4FDA7-D879-4839-B9B2-7B17C66C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35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9" name="Google Shape;2713;gccdabf313d_0_2619">
            <a:extLst>
              <a:ext uri="{FF2B5EF4-FFF2-40B4-BE49-F238E27FC236}">
                <a16:creationId xmlns:a16="http://schemas.microsoft.com/office/drawing/2014/main" id="{34DD4ACC-7337-4DE6-8274-A37FFDB610EF}"/>
              </a:ext>
            </a:extLst>
          </p:cNvPr>
          <p:cNvSpPr/>
          <p:nvPr/>
        </p:nvSpPr>
        <p:spPr>
          <a:xfrm>
            <a:off x="612828" y="2025552"/>
            <a:ext cx="5268859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Co-running the LC and stress BE tasks </a:t>
            </a:r>
          </a:p>
        </p:txBody>
      </p:sp>
    </p:spTree>
    <p:extLst>
      <p:ext uri="{BB962C8B-B14F-4D97-AF65-F5344CB8AC3E}">
        <p14:creationId xmlns:p14="http://schemas.microsoft.com/office/powerpoint/2010/main" val="36884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Offline Profiling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29" y="1976347"/>
            <a:ext cx="5335534" cy="419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Co-running the LC and stress BE tasks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BE task consumes extensive memory bandwidth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load instructions that remain non-critical have good locality or instruction-level parallelism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Analyzing and flagging potentially critical load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1219170" fontAlgn="base">
              <a:spcBef>
                <a:spcPts val="800"/>
              </a:spcBef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1219170" fontAlgn="base">
              <a:spcBef>
                <a:spcPts val="800"/>
              </a:spcBef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57EF6D9E-6818-41E0-BA01-0CD15992E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6221" y="1990634"/>
            <a:ext cx="10521987" cy="280044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3C7EFE4-F329-462D-9F5E-57DBA6A6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36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13" name="Google Shape;2713;gccdabf313d_0_2619">
            <a:extLst>
              <a:ext uri="{FF2B5EF4-FFF2-40B4-BE49-F238E27FC236}">
                <a16:creationId xmlns:a16="http://schemas.microsoft.com/office/drawing/2014/main" id="{7B2B1870-526A-487E-B3C7-8D56A220DA7D}"/>
              </a:ext>
            </a:extLst>
          </p:cNvPr>
          <p:cNvSpPr/>
          <p:nvPr/>
        </p:nvSpPr>
        <p:spPr>
          <a:xfrm>
            <a:off x="612828" y="2025552"/>
            <a:ext cx="5268859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Co-running the LC and stress BE tasks </a:t>
            </a:r>
          </a:p>
        </p:txBody>
      </p:sp>
      <p:sp>
        <p:nvSpPr>
          <p:cNvPr id="14" name="Google Shape;2713;gccdabf313d_0_2619">
            <a:extLst>
              <a:ext uri="{FF2B5EF4-FFF2-40B4-BE49-F238E27FC236}">
                <a16:creationId xmlns:a16="http://schemas.microsoft.com/office/drawing/2014/main" id="{8482C20B-750B-48A4-A81F-4185DBB64FA2}"/>
              </a:ext>
            </a:extLst>
          </p:cNvPr>
          <p:cNvSpPr/>
          <p:nvPr/>
        </p:nvSpPr>
        <p:spPr>
          <a:xfrm>
            <a:off x="612827" y="4421338"/>
            <a:ext cx="5268859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Analyzing and flagging potentially critical load</a:t>
            </a:r>
          </a:p>
        </p:txBody>
      </p:sp>
    </p:spTree>
    <p:extLst>
      <p:ext uri="{BB962C8B-B14F-4D97-AF65-F5344CB8AC3E}">
        <p14:creationId xmlns:p14="http://schemas.microsoft.com/office/powerpoint/2010/main" val="28342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Offline Profiling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29" y="1976347"/>
            <a:ext cx="535934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Co-running the LC and stress BE tasks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BE task consumes extensive memory bandwidth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load instructions that remain non-critical have good locality or instruction-level parallelism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Analyzing and flagging potentially critical load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Rewriting the binary to mark loads as potentially critical by an extra bit</a:t>
            </a:r>
          </a:p>
          <a:p>
            <a:pPr lvl="0" defTabSz="1219170" fontAlgn="base">
              <a:spcBef>
                <a:spcPts val="800"/>
              </a:spcBef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5FDD44C7-D2E2-4FA6-9522-4264C4930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54535" y="1908537"/>
            <a:ext cx="10837988" cy="304092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60B1AEE-64F9-4183-A503-D9B43D980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37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9" name="Google Shape;2713;gccdabf313d_0_2619">
            <a:extLst>
              <a:ext uri="{FF2B5EF4-FFF2-40B4-BE49-F238E27FC236}">
                <a16:creationId xmlns:a16="http://schemas.microsoft.com/office/drawing/2014/main" id="{923D75D2-12DF-4542-8340-2CB0D0F1D629}"/>
              </a:ext>
            </a:extLst>
          </p:cNvPr>
          <p:cNvSpPr/>
          <p:nvPr/>
        </p:nvSpPr>
        <p:spPr>
          <a:xfrm>
            <a:off x="612828" y="2025552"/>
            <a:ext cx="5268859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Co-running the LC and stress BE tasks </a:t>
            </a:r>
          </a:p>
        </p:txBody>
      </p:sp>
      <p:sp>
        <p:nvSpPr>
          <p:cNvPr id="13" name="Google Shape;2713;gccdabf313d_0_2619">
            <a:extLst>
              <a:ext uri="{FF2B5EF4-FFF2-40B4-BE49-F238E27FC236}">
                <a16:creationId xmlns:a16="http://schemas.microsoft.com/office/drawing/2014/main" id="{9AB6E6F5-7934-4F4E-9700-B3CBD7C4D23A}"/>
              </a:ext>
            </a:extLst>
          </p:cNvPr>
          <p:cNvSpPr/>
          <p:nvPr/>
        </p:nvSpPr>
        <p:spPr>
          <a:xfrm>
            <a:off x="612827" y="4421338"/>
            <a:ext cx="5268859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Analyzing and flagging potentially critical load</a:t>
            </a:r>
          </a:p>
        </p:txBody>
      </p:sp>
    </p:spTree>
    <p:extLst>
      <p:ext uri="{BB962C8B-B14F-4D97-AF65-F5344CB8AC3E}">
        <p14:creationId xmlns:p14="http://schemas.microsoft.com/office/powerpoint/2010/main" val="30235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Identifying Performance Critical loads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29" y="1976347"/>
            <a:ext cx="548317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Runtime ROB Block Predictor (RRBP) Table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Tracking the number of times a load causes a long ROB stall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Measuring potentially critical loads’  ROB stall cycles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Reading from the RRBP table when a load enters the load queue</a:t>
            </a:r>
          </a:p>
          <a:p>
            <a:pPr lvl="0" defTabSz="1219170" fontAlgn="base">
              <a:spcBef>
                <a:spcPts val="800"/>
              </a:spcBef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6FC4D50-C694-4C79-AA9E-031106E1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38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EAE1AC8A-B3FD-48C8-A41E-658458E0E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2610" y="631796"/>
            <a:ext cx="6945174" cy="4721350"/>
          </a:xfrm>
          <a:prstGeom prst="rect">
            <a:avLst/>
          </a:prstGeom>
        </p:spPr>
      </p:pic>
      <p:sp>
        <p:nvSpPr>
          <p:cNvPr id="9" name="Google Shape;2713;gccdabf313d_0_2619">
            <a:extLst>
              <a:ext uri="{FF2B5EF4-FFF2-40B4-BE49-F238E27FC236}">
                <a16:creationId xmlns:a16="http://schemas.microsoft.com/office/drawing/2014/main" id="{32CC770F-BA91-4214-886B-DACBE8EC93CB}"/>
              </a:ext>
            </a:extLst>
          </p:cNvPr>
          <p:cNvSpPr/>
          <p:nvPr/>
        </p:nvSpPr>
        <p:spPr>
          <a:xfrm>
            <a:off x="612829" y="1960902"/>
            <a:ext cx="5268859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Runtime ROB Block Predictor (RRBP) Table</a:t>
            </a:r>
          </a:p>
        </p:txBody>
      </p:sp>
    </p:spTree>
    <p:extLst>
      <p:ext uri="{BB962C8B-B14F-4D97-AF65-F5344CB8AC3E}">
        <p14:creationId xmlns:p14="http://schemas.microsoft.com/office/powerpoint/2010/main" val="120989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Prioritizing Scheduling Performance-Critical Loads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29" y="1976347"/>
            <a:ext cx="5861123" cy="26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Introducing a priority queue for each memory system component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Preventing blocks due to a lack of space</a:t>
            </a:r>
          </a:p>
          <a:p>
            <a:pPr lvl="0" defTabSz="1219170" fontAlgn="base">
              <a:spcBef>
                <a:spcPts val="800"/>
              </a:spcBef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Implementing a maximum waiting cycle to prevent starvation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5EAA9EFA-4C9F-4941-9C50-198AAA92C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6930" y="1674050"/>
            <a:ext cx="5170170" cy="430472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9C4BD85-1414-4F30-98F4-6A69B4D6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39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939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457" y="906542"/>
            <a:ext cx="965580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Tasks Co-location to Enhance Utilization</a:t>
            </a:r>
            <a:endParaRPr lang="zh-CN" altLang="en-US" sz="3600" dirty="0"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17" y="1714401"/>
            <a:ext cx="7606289" cy="354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Co-locating best-effort tasks with latency-critical tasks</a:t>
            </a:r>
          </a:p>
          <a:p>
            <a:pPr lvl="0" defTabSz="1219170" fontAlgn="base">
              <a:spcBef>
                <a:spcPts val="800"/>
              </a:spcBef>
              <a:defRPr/>
            </a:pPr>
            <a:endParaRPr lang="en-US" altLang="zh-CN" sz="2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Best-effort (BE) tasks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interact with users 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level is </a:t>
            </a:r>
            <a:r>
              <a:rPr lang="en-US" altLang="zh-CN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altLang="zh-CN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guaranteed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 data analytics, scientific computing</a:t>
            </a:r>
          </a:p>
          <a:p>
            <a:pPr lvl="1" defTabSz="1219170" fontAlgn="base">
              <a:spcBef>
                <a:spcPts val="800"/>
              </a:spcBef>
              <a:defRPr/>
            </a:pPr>
            <a:r>
              <a:rPr lang="en-US" altLang="zh-CN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1AA1ABB-FF50-4D7F-AF5E-87690C446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75" y="3146217"/>
            <a:ext cx="4362450" cy="104775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77D85DE-D58A-40D2-B620-B4DE9D0C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4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9" name="Google Shape;2713;gccdabf313d_0_2619">
            <a:extLst>
              <a:ext uri="{FF2B5EF4-FFF2-40B4-BE49-F238E27FC236}">
                <a16:creationId xmlns:a16="http://schemas.microsoft.com/office/drawing/2014/main" id="{2CAFB8A3-50C2-494E-B13B-29CD5FE2B3AD}"/>
              </a:ext>
            </a:extLst>
          </p:cNvPr>
          <p:cNvSpPr/>
          <p:nvPr/>
        </p:nvSpPr>
        <p:spPr>
          <a:xfrm>
            <a:off x="802216" y="2572504"/>
            <a:ext cx="3569175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600"/>
              <a:defRPr/>
            </a:pPr>
            <a:r>
              <a:rPr lang="en-US" sz="2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Book Antiqua"/>
              </a:rPr>
              <a:t>Best-effort (BE) tasks</a:t>
            </a:r>
          </a:p>
        </p:txBody>
      </p:sp>
    </p:spTree>
    <p:extLst>
      <p:ext uri="{BB962C8B-B14F-4D97-AF65-F5344CB8AC3E}">
        <p14:creationId xmlns:p14="http://schemas.microsoft.com/office/powerpoint/2010/main" val="29856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Evaluation Setup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20" y="1673079"/>
            <a:ext cx="9753480" cy="417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Gem5 to Model Huawei Kunpeng920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 Tasks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Tailbench</a:t>
            </a:r>
            <a:r>
              <a:rPr lang="en-US" altLang="zh-CN" sz="24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[3]</a:t>
            </a:r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Tasks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iBench</a:t>
            </a:r>
            <a:r>
              <a:rPr lang="en-US" altLang="zh-CN" sz="24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[4]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altLang="zh-CN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CloudSuite</a:t>
            </a:r>
            <a:r>
              <a:rPr lang="en-US" altLang="zh-CN" sz="24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[5]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defTabSz="1219170" fontAlgn="base">
              <a:spcBef>
                <a:spcPts val="800"/>
              </a:spcBef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B8E875-E502-4B71-BF04-CEE83CDC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40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7E26F9-3591-49A0-AFD9-4FD1D8893AA5}"/>
              </a:ext>
            </a:extLst>
          </p:cNvPr>
          <p:cNvSpPr txBox="1"/>
          <p:nvPr/>
        </p:nvSpPr>
        <p:spPr>
          <a:xfrm>
            <a:off x="462845" y="5531005"/>
            <a:ext cx="79597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[3] H. </a:t>
            </a:r>
            <a:r>
              <a:rPr lang="en-US" altLang="zh-CN" sz="1000" dirty="0" err="1"/>
              <a:t>Kasture</a:t>
            </a:r>
            <a:r>
              <a:rPr lang="en-US" altLang="zh-CN" sz="1000" dirty="0"/>
              <a:t> and D. Sanchez, “</a:t>
            </a:r>
            <a:r>
              <a:rPr lang="en-US" altLang="zh-CN" sz="1000" dirty="0" err="1"/>
              <a:t>Tailbench</a:t>
            </a:r>
            <a:r>
              <a:rPr lang="en-US" altLang="zh-CN" sz="1000" dirty="0"/>
              <a:t>: a benchmark suite and evaluation methodology for latency-critical applications,” in 2016 IEEE International Symposium on Workload Characterization (IISWC), 2016, pp. 1–10.</a:t>
            </a:r>
          </a:p>
          <a:p>
            <a:r>
              <a:rPr lang="en-US" altLang="zh-CN" sz="1000" dirty="0"/>
              <a:t>[4] C. </a:t>
            </a:r>
            <a:r>
              <a:rPr lang="en-US" altLang="zh-CN" sz="1000" dirty="0" err="1"/>
              <a:t>Delimitrou</a:t>
            </a:r>
            <a:r>
              <a:rPr lang="en-US" altLang="zh-CN" sz="1000" dirty="0"/>
              <a:t> and C. </a:t>
            </a:r>
            <a:r>
              <a:rPr lang="en-US" altLang="zh-CN" sz="1000" dirty="0" err="1"/>
              <a:t>Kozyrakis</a:t>
            </a:r>
            <a:r>
              <a:rPr lang="en-US" altLang="zh-CN" sz="1000" dirty="0"/>
              <a:t>, “</a:t>
            </a:r>
            <a:r>
              <a:rPr lang="en-US" altLang="zh-CN" sz="1000" dirty="0" err="1"/>
              <a:t>iBench</a:t>
            </a:r>
            <a:r>
              <a:rPr lang="en-US" altLang="zh-CN" sz="1000" dirty="0"/>
              <a:t>: Quantifying interference for datacenter applications,” in 2013 IEEE International Symposium on Workload Characterization (IISWC), 2013, pp. 23–33.</a:t>
            </a:r>
          </a:p>
          <a:p>
            <a:r>
              <a:rPr lang="en-US" altLang="zh-CN" sz="1000" dirty="0"/>
              <a:t>[5] </a:t>
            </a:r>
            <a:r>
              <a:rPr lang="fr-FR" altLang="zh-CN" sz="1000" dirty="0"/>
              <a:t>[Online]. Available: </a:t>
            </a:r>
            <a:r>
              <a:rPr lang="fr-FR" altLang="zh-CN" sz="1000" dirty="0">
                <a:hlinkClick r:id="rId4"/>
              </a:rPr>
              <a:t>https://github.com/parsa-epfl/cloudsuite/</a:t>
            </a:r>
            <a:endParaRPr lang="zh-CN" altLang="en-US" sz="1000" dirty="0"/>
          </a:p>
        </p:txBody>
      </p:sp>
      <p:sp>
        <p:nvSpPr>
          <p:cNvPr id="13" name="Google Shape;2713;gccdabf313d_0_2619">
            <a:extLst>
              <a:ext uri="{FF2B5EF4-FFF2-40B4-BE49-F238E27FC236}">
                <a16:creationId xmlns:a16="http://schemas.microsoft.com/office/drawing/2014/main" id="{C8CA3DA7-1F84-446C-B70A-AA232843DB23}"/>
              </a:ext>
            </a:extLst>
          </p:cNvPr>
          <p:cNvSpPr/>
          <p:nvPr/>
        </p:nvSpPr>
        <p:spPr>
          <a:xfrm>
            <a:off x="622021" y="2643705"/>
            <a:ext cx="2069862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 Tasks</a:t>
            </a:r>
          </a:p>
        </p:txBody>
      </p:sp>
      <p:sp>
        <p:nvSpPr>
          <p:cNvPr id="14" name="Google Shape;2713;gccdabf313d_0_2619">
            <a:extLst>
              <a:ext uri="{FF2B5EF4-FFF2-40B4-BE49-F238E27FC236}">
                <a16:creationId xmlns:a16="http://schemas.microsoft.com/office/drawing/2014/main" id="{FB42FE4F-1A37-45B3-9FFA-5CD6EBAB0BEA}"/>
              </a:ext>
            </a:extLst>
          </p:cNvPr>
          <p:cNvSpPr/>
          <p:nvPr/>
        </p:nvSpPr>
        <p:spPr>
          <a:xfrm>
            <a:off x="622021" y="4040455"/>
            <a:ext cx="2069862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Tasks</a:t>
            </a:r>
          </a:p>
        </p:txBody>
      </p:sp>
    </p:spTree>
    <p:extLst>
      <p:ext uri="{BB962C8B-B14F-4D97-AF65-F5344CB8AC3E}">
        <p14:creationId xmlns:p14="http://schemas.microsoft.com/office/powerpoint/2010/main" val="195851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8978975D-7532-4A8D-9CFF-1B42432D7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793" y="2550212"/>
            <a:ext cx="8678903" cy="3037616"/>
          </a:xfrm>
          <a:prstGeom prst="rect">
            <a:avLst/>
          </a:prstGeom>
        </p:spPr>
      </p:pic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Evaluation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30" y="1976347"/>
            <a:ext cx="9254292" cy="20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lead to QoS violation when the LC task is co-located with BE tasks 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1219170" fontAlgn="base">
              <a:spcBef>
                <a:spcPts val="800"/>
              </a:spcBef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89E5BF0-E2A1-455D-A1FB-6FE9B43AD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41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E032305-A8CF-4398-9F98-D401CCCCC65E}"/>
              </a:ext>
            </a:extLst>
          </p:cNvPr>
          <p:cNvSpPr txBox="1"/>
          <p:nvPr/>
        </p:nvSpPr>
        <p:spPr>
          <a:xfrm>
            <a:off x="914400" y="5544641"/>
            <a:ext cx="5089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Setting: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Tailbench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co-located with memory-intensive BE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78A20D45-5F32-4555-8EB9-65A8B0400156}"/>
              </a:ext>
            </a:extLst>
          </p:cNvPr>
          <p:cNvCxnSpPr>
            <a:cxnSpLocks/>
          </p:cNvCxnSpPr>
          <p:nvPr/>
        </p:nvCxnSpPr>
        <p:spPr>
          <a:xfrm>
            <a:off x="8534400" y="4307840"/>
            <a:ext cx="0" cy="279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C0E58B9-1DF0-4CAA-8BA5-34EB85F72D41}"/>
              </a:ext>
            </a:extLst>
          </p:cNvPr>
          <p:cNvCxnSpPr/>
          <p:nvPr/>
        </p:nvCxnSpPr>
        <p:spPr>
          <a:xfrm>
            <a:off x="8534400" y="4439920"/>
            <a:ext cx="777240" cy="9652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BF6376F7-FD29-451D-AB81-2A52EAFBE270}"/>
              </a:ext>
            </a:extLst>
          </p:cNvPr>
          <p:cNvSpPr txBox="1"/>
          <p:nvPr/>
        </p:nvSpPr>
        <p:spPr>
          <a:xfrm>
            <a:off x="9337040" y="4351774"/>
            <a:ext cx="19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QoS violation</a:t>
            </a:r>
            <a:endParaRPr lang="zh-CN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8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86C209-8FCA-47E7-92D5-D6B49CFA3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967" y="2788057"/>
            <a:ext cx="7181209" cy="2963821"/>
          </a:xfrm>
          <a:prstGeom prst="rect">
            <a:avLst/>
          </a:prstGeom>
        </p:spPr>
      </p:pic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Evaluation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30" y="1976347"/>
            <a:ext cx="10039930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the throughput of the BE applications by up to 2.76× compared to MBA</a:t>
            </a:r>
          </a:p>
          <a:p>
            <a:pPr marL="38099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DF6D359-F864-4703-8863-8B6D1E05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42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BEBFDD3-9896-4BA7-AE00-38A4D5E723A8}"/>
              </a:ext>
            </a:extLst>
          </p:cNvPr>
          <p:cNvSpPr/>
          <p:nvPr/>
        </p:nvSpPr>
        <p:spPr>
          <a:xfrm>
            <a:off x="8061521" y="2942586"/>
            <a:ext cx="420006" cy="19513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EAA11690-D417-489A-888A-471550D92985}"/>
              </a:ext>
            </a:extLst>
          </p:cNvPr>
          <p:cNvSpPr/>
          <p:nvPr/>
        </p:nvSpPr>
        <p:spPr>
          <a:xfrm>
            <a:off x="4237377" y="3320218"/>
            <a:ext cx="345440" cy="3405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9200AA5-A829-45F6-AAFC-E4344C7C49E1}"/>
              </a:ext>
            </a:extLst>
          </p:cNvPr>
          <p:cNvSpPr/>
          <p:nvPr/>
        </p:nvSpPr>
        <p:spPr>
          <a:xfrm>
            <a:off x="6095999" y="3320218"/>
            <a:ext cx="345440" cy="3405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677E170-BA15-4547-A686-F6A4847A7C8A}"/>
              </a:ext>
            </a:extLst>
          </p:cNvPr>
          <p:cNvCxnSpPr>
            <a:cxnSpLocks/>
            <a:stCxn id="13" idx="7"/>
          </p:cNvCxnSpPr>
          <p:nvPr/>
        </p:nvCxnSpPr>
        <p:spPr>
          <a:xfrm flipV="1">
            <a:off x="4532228" y="2632235"/>
            <a:ext cx="954172" cy="73786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76031B5-3AB4-4637-A7BE-5F300EF15894}"/>
              </a:ext>
            </a:extLst>
          </p:cNvPr>
          <p:cNvCxnSpPr>
            <a:cxnSpLocks/>
          </p:cNvCxnSpPr>
          <p:nvPr/>
        </p:nvCxnSpPr>
        <p:spPr>
          <a:xfrm flipH="1" flipV="1">
            <a:off x="5873620" y="2632235"/>
            <a:ext cx="386639" cy="68899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1DF94A17-F9A3-4ECA-BD23-330251841B0C}"/>
              </a:ext>
            </a:extLst>
          </p:cNvPr>
          <p:cNvSpPr txBox="1"/>
          <p:nvPr/>
        </p:nvSpPr>
        <p:spPr>
          <a:xfrm>
            <a:off x="5009314" y="2340814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2.76× throughput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6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21" grpId="0" animBg="1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形 12">
            <a:extLst>
              <a:ext uri="{FF2B5EF4-FFF2-40B4-BE49-F238E27FC236}">
                <a16:creationId xmlns:a16="http://schemas.microsoft.com/office/drawing/2014/main" id="{55DD27ED-4477-42B4-B29E-518CCF35B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616" y="4177803"/>
            <a:ext cx="2060720" cy="1902202"/>
          </a:xfrm>
          <a:prstGeom prst="rect">
            <a:avLst/>
          </a:prstGeom>
        </p:spPr>
      </p:pic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Evaluation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29" y="1976347"/>
            <a:ext cx="941954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the throughput of the BE applications by up to 2.76× compared to MBA</a:t>
            </a:r>
          </a:p>
          <a:p>
            <a:pPr marL="38099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Pivot improves efficient machine utilization (LC+BE) by up to 34.5%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DF6D359-F864-4703-8863-8B6D1E05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43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0F767D82-A748-464E-9B58-877047DAB388}"/>
              </a:ext>
            </a:extLst>
          </p:cNvPr>
          <p:cNvCxnSpPr/>
          <p:nvPr/>
        </p:nvCxnSpPr>
        <p:spPr>
          <a:xfrm>
            <a:off x="2138680" y="4645298"/>
            <a:ext cx="0" cy="355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84909F0B-489D-4838-8ADF-64BCAC565A14}"/>
              </a:ext>
            </a:extLst>
          </p:cNvPr>
          <p:cNvCxnSpPr>
            <a:cxnSpLocks/>
          </p:cNvCxnSpPr>
          <p:nvPr/>
        </p:nvCxnSpPr>
        <p:spPr>
          <a:xfrm flipV="1">
            <a:off x="2159618" y="3972560"/>
            <a:ext cx="586776" cy="81788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7A80E1C1-643D-4045-86B7-961BE5995AEF}"/>
              </a:ext>
            </a:extLst>
          </p:cNvPr>
          <p:cNvSpPr txBox="1"/>
          <p:nvPr/>
        </p:nvSpPr>
        <p:spPr>
          <a:xfrm>
            <a:off x="2138680" y="3634097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LC+BE ↑ 34.5%</a:t>
            </a:r>
            <a:endParaRPr lang="zh-CN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232250BC-EF66-4666-B20B-42DC9D5BE22E}"/>
              </a:ext>
            </a:extLst>
          </p:cNvPr>
          <p:cNvSpPr/>
          <p:nvPr/>
        </p:nvSpPr>
        <p:spPr>
          <a:xfrm>
            <a:off x="2011056" y="5661179"/>
            <a:ext cx="232815" cy="271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7" name="图形 16">
            <a:extLst>
              <a:ext uri="{FF2B5EF4-FFF2-40B4-BE49-F238E27FC236}">
                <a16:creationId xmlns:a16="http://schemas.microsoft.com/office/drawing/2014/main" id="{8824E21D-FE25-43D3-A302-57A90FF565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46395" y="4177804"/>
            <a:ext cx="1902202" cy="1902202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182C8D6C-278B-47EA-AC5F-E80D03490C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60656" y="4177803"/>
            <a:ext cx="1902202" cy="1902202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E1F5841A-0503-4E94-A935-CA0710132E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74918" y="4177804"/>
            <a:ext cx="1902202" cy="1902202"/>
          </a:xfrm>
          <a:prstGeom prst="rect">
            <a:avLst/>
          </a:prstGeom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D16E219C-8145-44A7-87A0-E2B9CEA2F3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89179" y="4177803"/>
            <a:ext cx="1902202" cy="1902202"/>
          </a:xfrm>
          <a:prstGeom prst="rect">
            <a:avLst/>
          </a:prstGeom>
        </p:spPr>
      </p:pic>
      <p:pic>
        <p:nvPicPr>
          <p:cNvPr id="28" name="图形 27">
            <a:extLst>
              <a:ext uri="{FF2B5EF4-FFF2-40B4-BE49-F238E27FC236}">
                <a16:creationId xmlns:a16="http://schemas.microsoft.com/office/drawing/2014/main" id="{C5C7250E-8723-49BA-B585-3CAA189D6B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96000" y="3744335"/>
            <a:ext cx="4492828" cy="29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5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Summary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47416"/>
            <a:ext cx="9412914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 Bandwidth Contention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 mechanisms are not able to balance</a:t>
            </a:r>
            <a:r>
              <a:rPr lang="en-US" altLang="zh-CN" dirty="0"/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 bandwidth utilization and QoS insurance 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Pivot: A Criticality-aware instruction-centric bandwidth partitioning mechanism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Insight #1: Full priority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Insight #2: Prioritizing performance-critical loads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Improving machine utilization by up to 34.5%  while not causing QoS violation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1219170" fontAlgn="base">
              <a:spcBef>
                <a:spcPts val="800"/>
              </a:spcBef>
              <a:defRPr/>
            </a:pPr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Publicly available: 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https://github.com/TELOS-syslab/Pivot</a:t>
            </a:r>
            <a:endParaRPr lang="en-US" altLang="zh-CN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9B564BA-8099-4CF2-A5CA-4D523940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44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8" name="矩形: 圆角 11">
            <a:extLst>
              <a:ext uri="{FF2B5EF4-FFF2-40B4-BE49-F238E27FC236}">
                <a16:creationId xmlns:a16="http://schemas.microsoft.com/office/drawing/2014/main" id="{206D9D80-1261-4316-AC80-E81CD1F17A25}"/>
              </a:ext>
            </a:extLst>
          </p:cNvPr>
          <p:cNvSpPr/>
          <p:nvPr/>
        </p:nvSpPr>
        <p:spPr>
          <a:xfrm>
            <a:off x="322332" y="6094760"/>
            <a:ext cx="11547334" cy="523181"/>
          </a:xfrm>
          <a:prstGeom prst="round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you!</a:t>
            </a:r>
            <a:endParaRPr kumimoji="0" lang="en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3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4EA4A5B-AA26-4356-804F-CDD15CC6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45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9585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215" y="974992"/>
            <a:ext cx="98835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Evaluation Setup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B8E875-E502-4B71-BF04-CEE83CDC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46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4CD45F-DCA5-446B-8DC9-3B8005072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309" y="1786702"/>
            <a:ext cx="5838825" cy="36147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E980336-4910-45D0-AFF8-53B6A260A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84" y="1786702"/>
            <a:ext cx="58388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5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457" y="906542"/>
            <a:ext cx="965580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Tasks Co-location to Enhance Utilization</a:t>
            </a:r>
            <a:endParaRPr lang="zh-CN" altLang="en-US" sz="3600" dirty="0"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17" y="1714401"/>
            <a:ext cx="7606289" cy="531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Co-locating best-effort tasks with latency-critical tasks</a:t>
            </a:r>
          </a:p>
          <a:p>
            <a:pPr lvl="0" defTabSz="1219170" fontAlgn="base">
              <a:spcBef>
                <a:spcPts val="800"/>
              </a:spcBef>
              <a:defRPr/>
            </a:pPr>
            <a:endParaRPr lang="en-US" altLang="zh-CN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Best-effort (BE) tasks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interact with users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level is </a:t>
            </a:r>
            <a:r>
              <a:rPr lang="en-US" altLang="zh-CN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altLang="zh-CN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guaranteed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 data analytics, science computing</a:t>
            </a:r>
          </a:p>
          <a:p>
            <a:pPr lvl="1" defTabSz="1219170" fontAlgn="base">
              <a:spcBef>
                <a:spcPts val="800"/>
              </a:spcBef>
              <a:defRPr/>
            </a:pPr>
            <a:r>
              <a:rPr lang="en-US" altLang="zh-CN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</a:t>
            </a:r>
            <a:r>
              <a:rPr lang="en-US" altLang="zh-CN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ncy</a:t>
            </a:r>
            <a:r>
              <a:rPr lang="en-US" altLang="zh-CN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-critical (LC) ta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 with users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Quality-of-Service (QoS) requirements </a:t>
            </a:r>
            <a:r>
              <a:rPr lang="en-US" altLang="zh-CN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US" altLang="zh-CN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 met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 search engines, key-value stores 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674BF40-2128-45AA-B0C2-A3C978AD9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93" y="2203800"/>
            <a:ext cx="4805265" cy="320351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A6DD1C-C7C1-4C9C-B739-6DD0E290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5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9" name="Google Shape;2713;gccdabf313d_0_2619">
            <a:extLst>
              <a:ext uri="{FF2B5EF4-FFF2-40B4-BE49-F238E27FC236}">
                <a16:creationId xmlns:a16="http://schemas.microsoft.com/office/drawing/2014/main" id="{291B8B26-3347-4390-B16A-C50F12A774BA}"/>
              </a:ext>
            </a:extLst>
          </p:cNvPr>
          <p:cNvSpPr/>
          <p:nvPr/>
        </p:nvSpPr>
        <p:spPr>
          <a:xfrm>
            <a:off x="802218" y="2572504"/>
            <a:ext cx="3564510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600"/>
              <a:defRPr/>
            </a:pPr>
            <a:r>
              <a:rPr lang="en-US" sz="2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Book Antiqua"/>
              </a:rPr>
              <a:t>Best-effort (BE) tasks</a:t>
            </a:r>
          </a:p>
        </p:txBody>
      </p:sp>
      <p:sp>
        <p:nvSpPr>
          <p:cNvPr id="13" name="Google Shape;2713;gccdabf313d_0_2619">
            <a:extLst>
              <a:ext uri="{FF2B5EF4-FFF2-40B4-BE49-F238E27FC236}">
                <a16:creationId xmlns:a16="http://schemas.microsoft.com/office/drawing/2014/main" id="{27D36AF3-DAF8-413D-9216-0019A221CDC5}"/>
              </a:ext>
            </a:extLst>
          </p:cNvPr>
          <p:cNvSpPr/>
          <p:nvPr/>
        </p:nvSpPr>
        <p:spPr>
          <a:xfrm>
            <a:off x="847315" y="4717475"/>
            <a:ext cx="3519412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600"/>
              <a:defRPr/>
            </a:pPr>
            <a:r>
              <a:rPr lang="en-US" sz="2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Book Antiqua"/>
              </a:rPr>
              <a:t>Latency-critical (LC) tasks</a:t>
            </a:r>
          </a:p>
        </p:txBody>
      </p:sp>
    </p:spTree>
    <p:extLst>
      <p:ext uri="{BB962C8B-B14F-4D97-AF65-F5344CB8AC3E}">
        <p14:creationId xmlns:p14="http://schemas.microsoft.com/office/powerpoint/2010/main" val="113490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457" y="906542"/>
            <a:ext cx="96558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方正兰亭粗黑_GBK" panose="02000000000000000000" pitchFamily="2" charset="-122"/>
                <a:cs typeface="Calibri" panose="020F0502020204030204" pitchFamily="34" charset="0"/>
              </a:rPr>
              <a:t>QoS Requirements for LC Tasks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16" y="1962888"/>
            <a:ext cx="616872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QoS violations lead to significant </a:t>
            </a:r>
            <a:r>
              <a:rPr lang="en-US" altLang="zh-CN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</a:t>
            </a:r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1219170" fontAlgn="base">
              <a:spcBef>
                <a:spcPts val="800"/>
              </a:spcBef>
              <a:defRPr/>
            </a:pPr>
            <a:endParaRPr lang="en-US" altLang="zh-CN" sz="2400" b="1" dirty="0">
              <a:solidFill>
                <a:schemeClr val="dk1"/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lvl="0" defTabSz="1219170" fontAlgn="base">
              <a:spcBef>
                <a:spcPts val="800"/>
              </a:spcBef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➞ 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Users abandon video playback after waiting for just 3s</a:t>
            </a:r>
          </a:p>
          <a:p>
            <a:pPr lvl="0" defTabSz="1219170" fontAlgn="base">
              <a:spcBef>
                <a:spcPts val="800"/>
              </a:spcBef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➞ 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100ms service time increasing results in millions of dollars lost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C577704-1891-481A-A23A-91E70D6D7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734" y="3928243"/>
            <a:ext cx="1545544" cy="154554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2F00F1-F790-43F4-B9DC-9CD1FC79A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76" y="1132511"/>
            <a:ext cx="6096000" cy="4064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1EA9D46-5FC1-4412-A351-A6B49E2E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6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sp>
        <p:nvSpPr>
          <p:cNvPr id="13" name="Google Shape;2713;gccdabf313d_0_2619">
            <a:extLst>
              <a:ext uri="{FF2B5EF4-FFF2-40B4-BE49-F238E27FC236}">
                <a16:creationId xmlns:a16="http://schemas.microsoft.com/office/drawing/2014/main" id="{500767CA-227A-420D-A89D-3145C210D5AC}"/>
              </a:ext>
            </a:extLst>
          </p:cNvPr>
          <p:cNvSpPr/>
          <p:nvPr/>
        </p:nvSpPr>
        <p:spPr>
          <a:xfrm>
            <a:off x="609384" y="1975919"/>
            <a:ext cx="7424954" cy="646331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600"/>
              <a:defRPr/>
            </a:pPr>
            <a:r>
              <a:rPr lang="en-US" sz="28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Book Antiqua"/>
              </a:rPr>
              <a:t>QoS violations lead to significant economic loss</a:t>
            </a:r>
          </a:p>
        </p:txBody>
      </p:sp>
    </p:spTree>
    <p:extLst>
      <p:ext uri="{BB962C8B-B14F-4D97-AF65-F5344CB8AC3E}">
        <p14:creationId xmlns:p14="http://schemas.microsoft.com/office/powerpoint/2010/main" val="31516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形 13">
            <a:extLst>
              <a:ext uri="{FF2B5EF4-FFF2-40B4-BE49-F238E27FC236}">
                <a16:creationId xmlns:a16="http://schemas.microsoft.com/office/drawing/2014/main" id="{A529B66F-D0EA-41DF-A01C-0DA37A285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6675" y="2218396"/>
            <a:ext cx="7486650" cy="4391025"/>
          </a:xfrm>
          <a:prstGeom prst="rect">
            <a:avLst/>
          </a:prstGeom>
        </p:spPr>
      </p:pic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793" y="859920"/>
            <a:ext cx="92872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Memory B</a:t>
            </a:r>
            <a:r>
              <a:rPr lang="en-US" altLang="zh-CN" sz="3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andwidth</a:t>
            </a: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Contention in Data Centers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30" y="2025906"/>
            <a:ext cx="629182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Co-locating leads to contention for shared res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CPU, LLC, memory bandwidth</a:t>
            </a:r>
          </a:p>
          <a:p>
            <a:pPr defTabSz="1219170" fontAlgn="base">
              <a:spcBef>
                <a:spcPts val="800"/>
              </a:spcBef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1219170" fontAlgn="base">
              <a:spcBef>
                <a:spcPts val="800"/>
              </a:spcBef>
              <a:defRPr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Priority inversion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Memory-intensive BE tasks block LC tasks’ requests on the memory access path</a:t>
            </a:r>
          </a:p>
          <a:p>
            <a:pPr marL="380990" marR="0" lvl="0" indent="-380990" algn="l" defTabSz="1219170" rtl="0" eaLnBrk="1" fontAlgn="base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8AA9629-9B3F-4CED-84F0-686AA130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7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DB544654-E523-4922-9B04-10488B23FA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5" y="4718349"/>
            <a:ext cx="412873" cy="41287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8A02221-2568-4F2D-B006-D8A4F03FEC77}"/>
              </a:ext>
            </a:extLst>
          </p:cNvPr>
          <p:cNvSpPr txBox="1"/>
          <p:nvPr/>
        </p:nvSpPr>
        <p:spPr>
          <a:xfrm>
            <a:off x="4973980" y="4601621"/>
            <a:ext cx="166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</a:rPr>
              <a:t>Priority</a:t>
            </a:r>
          </a:p>
          <a:p>
            <a:pPr algn="ctr"/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</a:rPr>
              <a:t>Inversion!</a:t>
            </a:r>
            <a:endParaRPr lang="zh-CN" alt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5EF04B4-5EC8-4861-86DC-D667AD0F8A8E}"/>
              </a:ext>
            </a:extLst>
          </p:cNvPr>
          <p:cNvCxnSpPr/>
          <p:nvPr/>
        </p:nvCxnSpPr>
        <p:spPr>
          <a:xfrm>
            <a:off x="7063273" y="5309118"/>
            <a:ext cx="51784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id="{146586F4-8425-411A-A0B0-4E500856B9D2}"/>
              </a:ext>
            </a:extLst>
          </p:cNvPr>
          <p:cNvSpPr/>
          <p:nvPr/>
        </p:nvSpPr>
        <p:spPr>
          <a:xfrm>
            <a:off x="7632700" y="4601621"/>
            <a:ext cx="2607647" cy="5873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Google Shape;2713;gccdabf313d_0_2619">
            <a:extLst>
              <a:ext uri="{FF2B5EF4-FFF2-40B4-BE49-F238E27FC236}">
                <a16:creationId xmlns:a16="http://schemas.microsoft.com/office/drawing/2014/main" id="{97E1638E-7D56-433E-BF6F-541C8FF8B7B4}"/>
              </a:ext>
            </a:extLst>
          </p:cNvPr>
          <p:cNvSpPr/>
          <p:nvPr/>
        </p:nvSpPr>
        <p:spPr>
          <a:xfrm>
            <a:off x="384230" y="1969119"/>
            <a:ext cx="5959712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600"/>
              <a:defRPr/>
            </a:pPr>
            <a:r>
              <a:rPr lang="en-US" sz="20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Book Antiqua"/>
              </a:rPr>
              <a:t>Co-locating leads to contention for shared resources</a:t>
            </a:r>
          </a:p>
        </p:txBody>
      </p:sp>
      <p:sp>
        <p:nvSpPr>
          <p:cNvPr id="23" name="Google Shape;2713;gccdabf313d_0_2619">
            <a:extLst>
              <a:ext uri="{FF2B5EF4-FFF2-40B4-BE49-F238E27FC236}">
                <a16:creationId xmlns:a16="http://schemas.microsoft.com/office/drawing/2014/main" id="{1664F4D5-BD0B-494A-B6B0-E4F08144C0AD}"/>
              </a:ext>
            </a:extLst>
          </p:cNvPr>
          <p:cNvSpPr/>
          <p:nvPr/>
        </p:nvSpPr>
        <p:spPr>
          <a:xfrm>
            <a:off x="384230" y="3582562"/>
            <a:ext cx="5959712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600"/>
              <a:defRPr/>
            </a:pPr>
            <a:r>
              <a:rPr lang="en-US" sz="20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Book Antiqua"/>
              </a:rPr>
              <a:t>Priority inversion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0187AB-F75B-45E8-99D6-F460ABC837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97" y="4550682"/>
            <a:ext cx="748205" cy="74820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3CEB915-EA06-4788-9F60-4E46B41D4CB2}"/>
              </a:ext>
            </a:extLst>
          </p:cNvPr>
          <p:cNvSpPr/>
          <p:nvPr/>
        </p:nvSpPr>
        <p:spPr>
          <a:xfrm>
            <a:off x="7972425" y="5213752"/>
            <a:ext cx="1204913" cy="286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20C639D4-C1B5-4E79-976A-5280271EB030}"/>
              </a:ext>
            </a:extLst>
          </p:cNvPr>
          <p:cNvCxnSpPr/>
          <p:nvPr/>
        </p:nvCxnSpPr>
        <p:spPr>
          <a:xfrm>
            <a:off x="10240347" y="4929188"/>
            <a:ext cx="47265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6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792" y="859920"/>
            <a:ext cx="1007870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Memory B</a:t>
            </a:r>
            <a:r>
              <a:rPr lang="en-US" altLang="zh-CN" sz="3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andwidth</a:t>
            </a: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Partitioning to Alleviate Contention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30" y="1976347"/>
            <a:ext cx="5931524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marR="0" lvl="0" indent="-380990" algn="l" defTabSz="1219170" rtl="0" eaLnBrk="1" fontAlgn="base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 bandwidth partitioning mechanism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 MBA</a:t>
            </a:r>
            <a:r>
              <a:rPr lang="en-US" altLang="zh-CN" sz="20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ARM MPAM</a:t>
            </a:r>
            <a:r>
              <a:rPr lang="en-US" altLang="zh-CN" sz="20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7E4E82E-CF1B-42EA-B3A7-ABCFC93F0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8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FF8FFA23-F68D-4C9B-90BF-7FC1D553F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1976347"/>
            <a:ext cx="9226495" cy="541146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5368FC8-9F3B-4C77-9536-CB8B5179A280}"/>
              </a:ext>
            </a:extLst>
          </p:cNvPr>
          <p:cNvSpPr txBox="1"/>
          <p:nvPr/>
        </p:nvSpPr>
        <p:spPr>
          <a:xfrm>
            <a:off x="340783" y="5998080"/>
            <a:ext cx="6120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[1] H. Andrew, C. Marcel, and K. M. Abbasi. Introduction to memory bandwidth allocation. [Online]. Available: </a:t>
            </a:r>
            <a:r>
              <a:rPr lang="en-US" altLang="zh-CN" sz="1000" dirty="0">
                <a:hlinkClick r:id="rId6"/>
              </a:rPr>
              <a:t>https://software.intel.com/enus/articles/introduction-to-memory-bandwidth-allocation</a:t>
            </a:r>
            <a:endParaRPr lang="en-US" altLang="zh-CN" sz="1000" dirty="0"/>
          </a:p>
          <a:p>
            <a:r>
              <a:rPr lang="en-US" altLang="zh-CN" sz="1000" dirty="0"/>
              <a:t>[2] ARM architecture reference manual supplement memory system resource partitioning and monitoring (</a:t>
            </a:r>
            <a:r>
              <a:rPr lang="en-US" altLang="zh-CN" sz="1000" dirty="0" err="1"/>
              <a:t>mpam</a:t>
            </a:r>
            <a:r>
              <a:rPr lang="en-US" altLang="zh-CN" sz="1000" dirty="0"/>
              <a:t>) for ARMv8-A. [Online]. </a:t>
            </a:r>
            <a:r>
              <a:rPr lang="fr-FR" altLang="zh-CN" sz="1000" dirty="0"/>
              <a:t>Available: </a:t>
            </a:r>
            <a:r>
              <a:rPr lang="fr-FR" altLang="zh-CN" sz="1000" dirty="0">
                <a:hlinkClick r:id="rId7"/>
              </a:rPr>
              <a:t>https://developer.arm.com/documentation/ddi0598/latest</a:t>
            </a:r>
            <a:endParaRPr lang="en-US" altLang="zh-CN" sz="1000" dirty="0"/>
          </a:p>
        </p:txBody>
      </p:sp>
      <p:sp>
        <p:nvSpPr>
          <p:cNvPr id="13" name="Google Shape;2713;gccdabf313d_0_2619">
            <a:extLst>
              <a:ext uri="{FF2B5EF4-FFF2-40B4-BE49-F238E27FC236}">
                <a16:creationId xmlns:a16="http://schemas.microsoft.com/office/drawing/2014/main" id="{423FD14D-E625-4463-A0E0-F9DDE1CDCD93}"/>
              </a:ext>
            </a:extLst>
          </p:cNvPr>
          <p:cNvSpPr/>
          <p:nvPr/>
        </p:nvSpPr>
        <p:spPr>
          <a:xfrm>
            <a:off x="462846" y="1894573"/>
            <a:ext cx="5385504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600"/>
              <a:defRPr/>
            </a:pPr>
            <a:r>
              <a:rPr lang="en-US" sz="20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Book Antiqua"/>
              </a:rPr>
              <a:t>Modern bandwidth partitioning mechanism</a:t>
            </a:r>
          </a:p>
        </p:txBody>
      </p:sp>
    </p:spTree>
    <p:extLst>
      <p:ext uri="{BB962C8B-B14F-4D97-AF65-F5344CB8AC3E}">
        <p14:creationId xmlns:p14="http://schemas.microsoft.com/office/powerpoint/2010/main" val="21986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>
            <a:spLocks noChangeArrowheads="1"/>
          </p:cNvSpPr>
          <p:nvPr/>
        </p:nvSpPr>
        <p:spPr bwMode="auto">
          <a:xfrm>
            <a:off x="226484" y="330201"/>
            <a:ext cx="57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B7516-7886-4DB5-83ED-F286A1729444}" type="slidenum"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Raleway" pitchFamily="2" charset="0"/>
                <a:cs typeface="Raleway" pitchFamily="2" charset="0"/>
                <a:sym typeface="Raleway" pitchFamily="2" charset="0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7632700" y="1"/>
            <a:ext cx="3454400" cy="393032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CB9492B-B8B3-4A35-AF4A-BF59ABFB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793" y="859920"/>
            <a:ext cx="92872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Intel MBA to Partition Bandwidth</a:t>
            </a:r>
            <a:endParaRPr kumimoji="0" lang="zh-CN" altLang="en-US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方正兰亭粗黑_GBK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DD3BAA82-121A-4C43-B81D-2D31C60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474" y="1556558"/>
            <a:ext cx="49808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lvl="0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 MBA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controller between L2 and LLC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Introducing additional latency</a:t>
            </a:r>
          </a:p>
          <a:p>
            <a:pPr marL="838190" lvl="1" indent="-380990" defTabSz="121917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Slow down BE tasks’ request rate to guarantee QoS</a:t>
            </a:r>
          </a:p>
        </p:txBody>
      </p:sp>
      <p:pic>
        <p:nvPicPr>
          <p:cNvPr id="11" name="图片 10" descr="黑白色的标志&#10;&#10;中度可信度描述已自动生成">
            <a:extLst>
              <a:ext uri="{FF2B5EF4-FFF2-40B4-BE49-F238E27FC236}">
                <a16:creationId xmlns:a16="http://schemas.microsoft.com/office/drawing/2014/main" id="{662C4335-7408-4BBA-8AFF-7317BFF19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" y="258040"/>
            <a:ext cx="1848818" cy="52079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2EC4D87-88F2-40FD-82C3-F6F920A0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DFE0-63EB-46B5-A766-1A473D4148ED}" type="slidenum">
              <a:rPr lang="zh-CN" altLang="en-US" smtClean="0"/>
              <a:pPr/>
              <a:t>9</a:t>
            </a:fld>
            <a:endParaRPr lang="zh-CN" altLang="en-US" sz="2400">
              <a:solidFill>
                <a:schemeClr val="tx1"/>
              </a:solidFill>
              <a:ea typeface="+mn-ea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AB7670BD-753B-4DF5-84F4-7E64A9F93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8380" y="1758993"/>
            <a:ext cx="8744635" cy="51223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06A1664-3A2F-468B-A6F7-8A21D892D1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138" y="3712380"/>
            <a:ext cx="1008162" cy="100816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1A4720C-9F9E-45ED-BD75-8C56923152E8}"/>
              </a:ext>
            </a:extLst>
          </p:cNvPr>
          <p:cNvSpPr txBox="1"/>
          <p:nvPr/>
        </p:nvSpPr>
        <p:spPr>
          <a:xfrm>
            <a:off x="10568669" y="3352052"/>
            <a:ext cx="171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  <a:latin typeface="Consolas" panose="020B0609020204030204" pitchFamily="49" charset="0"/>
              </a:rPr>
              <a:t>Request rate</a:t>
            </a:r>
          </a:p>
          <a:p>
            <a:pPr algn="ctr"/>
            <a:r>
              <a:rPr lang="en-US" altLang="zh-CN" dirty="0">
                <a:solidFill>
                  <a:srgbClr val="0070C0"/>
                </a:solidFill>
                <a:latin typeface="Consolas" panose="020B0609020204030204" pitchFamily="49" charset="0"/>
              </a:rPr>
              <a:t>slow down</a:t>
            </a:r>
            <a:endParaRPr lang="zh-CN" altLang="en-US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Google Shape;2713;gccdabf313d_0_2619">
            <a:extLst>
              <a:ext uri="{FF2B5EF4-FFF2-40B4-BE49-F238E27FC236}">
                <a16:creationId xmlns:a16="http://schemas.microsoft.com/office/drawing/2014/main" id="{BDE3DFD8-E877-4C99-B4AB-2E20473A5450}"/>
              </a:ext>
            </a:extLst>
          </p:cNvPr>
          <p:cNvSpPr/>
          <p:nvPr/>
        </p:nvSpPr>
        <p:spPr>
          <a:xfrm>
            <a:off x="687474" y="1555765"/>
            <a:ext cx="1948424" cy="426124"/>
          </a:xfrm>
          <a:prstGeom prst="roundRect">
            <a:avLst>
              <a:gd name="adj" fmla="val 16667"/>
            </a:avLst>
          </a:prstGeom>
          <a:solidFill>
            <a:srgbClr val="9A0000"/>
          </a:solidFill>
          <a:ln>
            <a:noFill/>
          </a:ln>
        </p:spPr>
        <p:txBody>
          <a:bodyPr spcFirstLastPara="1" wrap="square" lIns="274320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600"/>
              <a:defRPr/>
            </a:pPr>
            <a:r>
              <a:rPr lang="en-US" sz="2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Book Antiqua"/>
              </a:rPr>
              <a:t>Intel MBA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921165C7-E9F9-41E4-953A-09D8FA695DCF}"/>
              </a:ext>
            </a:extLst>
          </p:cNvPr>
          <p:cNvSpPr/>
          <p:nvPr/>
        </p:nvSpPr>
        <p:spPr>
          <a:xfrm>
            <a:off x="5931576" y="3768208"/>
            <a:ext cx="2122714" cy="460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AEDFF901-1716-4D3C-B348-811A8A3FF4E7}"/>
              </a:ext>
            </a:extLst>
          </p:cNvPr>
          <p:cNvSpPr/>
          <p:nvPr/>
        </p:nvSpPr>
        <p:spPr>
          <a:xfrm>
            <a:off x="8794424" y="3791478"/>
            <a:ext cx="2122714" cy="460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1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5"/>
    </mc:Choice>
    <mc:Fallback xmlns="">
      <p:transition spd="slow" advTm="48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北京大学-红色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4070A"/>
      </a:accent1>
      <a:accent2>
        <a:srgbClr val="D7C8B5"/>
      </a:accent2>
      <a:accent3>
        <a:srgbClr val="A5A5A5"/>
      </a:accent3>
      <a:accent4>
        <a:srgbClr val="0B4065"/>
      </a:accent4>
      <a:accent5>
        <a:srgbClr val="5B9BD5"/>
      </a:accent5>
      <a:accent6>
        <a:srgbClr val="70AD47"/>
      </a:accent6>
      <a:hlink>
        <a:srgbClr val="94070A"/>
      </a:hlink>
      <a:folHlink>
        <a:srgbClr val="954F72"/>
      </a:folHlink>
    </a:clrScheme>
    <a:fontScheme name="loawae3m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18803</TotalTime>
  <Words>3928</Words>
  <Application>Microsoft Office PowerPoint</Application>
  <PresentationFormat>宽屏</PresentationFormat>
  <Paragraphs>722</Paragraphs>
  <Slides>46</Slides>
  <Notes>45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61" baseType="lpstr">
      <vt:lpstr>PT Sans</vt:lpstr>
      <vt:lpstr>Raleway</vt:lpstr>
      <vt:lpstr>等线</vt:lpstr>
      <vt:lpstr>方正兰亭粗黑_GBK</vt:lpstr>
      <vt:lpstr>宋体</vt:lpstr>
      <vt:lpstr>微软雅黑</vt:lpstr>
      <vt:lpstr>微软雅黑</vt:lpstr>
      <vt:lpstr>Arial</vt:lpstr>
      <vt:lpstr>Book Antiqua</vt:lpstr>
      <vt:lpstr>Calibri</vt:lpstr>
      <vt:lpstr>Cambria Math</vt:lpstr>
      <vt:lpstr>Consolas</vt:lpstr>
      <vt:lpstr>Times New Roman</vt:lpstr>
      <vt:lpstr>Wingdings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DELL</cp:lastModifiedBy>
  <cp:revision>855</cp:revision>
  <dcterms:created xsi:type="dcterms:W3CDTF">2024-12-08T09:50:25Z</dcterms:created>
  <dcterms:modified xsi:type="dcterms:W3CDTF">2025-03-03T23:28:57Z</dcterms:modified>
</cp:coreProperties>
</file>